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87" r:id="rId3"/>
    <p:sldId id="289" r:id="rId4"/>
    <p:sldId id="290" r:id="rId5"/>
    <p:sldId id="291" r:id="rId6"/>
    <p:sldId id="292" r:id="rId7"/>
    <p:sldId id="293" r:id="rId8"/>
    <p:sldId id="294" r:id="rId9"/>
    <p:sldId id="295" r:id="rId10"/>
    <p:sldId id="283" r:id="rId11"/>
    <p:sldId id="282" r:id="rId12"/>
    <p:sldId id="298" r:id="rId13"/>
    <p:sldId id="264" r:id="rId14"/>
    <p:sldId id="286" r:id="rId15"/>
    <p:sldId id="297" r:id="rId16"/>
    <p:sldId id="300" r:id="rId17"/>
    <p:sldId id="299" r:id="rId18"/>
    <p:sldId id="301" r:id="rId19"/>
    <p:sldId id="296"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es3xJ+wAQVKTWh7mqO3KEqld2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5"/>
    <p:restoredTop sz="94370"/>
  </p:normalViewPr>
  <p:slideViewPr>
    <p:cSldViewPr snapToGrid="0" snapToObjects="1">
      <p:cViewPr varScale="1">
        <p:scale>
          <a:sx n="69" d="100"/>
          <a:sy n="69" d="100"/>
        </p:scale>
        <p:origin x="-3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4674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50a52842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1150a52842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09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50a52842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g1150a52842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96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66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16bc6ed8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endParaRPr lang="en-US" sz="1100" dirty="0">
              <a:latin typeface="Arial"/>
              <a:ea typeface="Arial"/>
              <a:cs typeface="Arial"/>
              <a:sym typeface="Arial"/>
            </a:endParaRPr>
          </a:p>
        </p:txBody>
      </p:sp>
      <p:sp>
        <p:nvSpPr>
          <p:cNvPr id="180" name="Google Shape;180;g1116bc6ed8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12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20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57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935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0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47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46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02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endParaRPr lang="en-US" dirty="0"/>
          </a:p>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66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88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8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76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61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43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95445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988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561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028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23143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77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922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469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557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CA"/>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CA"/>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0132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CA"/>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CA"/>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82883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C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C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4741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wallpaperflare.com/multicolored-painted-hands-background-white-children-smile-wallpaper-zslc"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4.pn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3.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aquietwalk.com/category/full-heart/" TargetMode="External"/><Relationship Id="rId5" Type="http://schemas.openxmlformats.org/officeDocument/2006/relationships/image" Target="../media/image18.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wallpaperflare.com/multicolored-painted-hands-background-white-children-smile-wallpaper-zsl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reativecommons.org/licenses/by-sa/3.0/" TargetMode="External"/><Relationship Id="rId4" Type="http://schemas.openxmlformats.org/officeDocument/2006/relationships/hyperlink" Target="http://www.flickr.com/photos/crazymandi/763220360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latworldknowledge.lardbucket.org/books/public-speaking-practice-and-ethics/s09-finding-a-purpose-and-selecti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ixabay.com/en/child-hand-children-s-hands-23744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pic>
        <p:nvPicPr>
          <p:cNvPr id="8" name="Picture 7" descr="A picture containing toy, decorated, colorful, doll&#10;&#10;Description automatically generated">
            <a:extLst>
              <a:ext uri="{FF2B5EF4-FFF2-40B4-BE49-F238E27FC236}">
                <a16:creationId xmlns:a16="http://schemas.microsoft.com/office/drawing/2014/main" xmlns="" id="{06F116B8-7CB9-F344-B10C-0AA569DAA39E}"/>
              </a:ext>
            </a:extLst>
          </p:cNvPr>
          <p:cNvPicPr>
            <a:picLocks noChangeAspect="1"/>
          </p:cNvPicPr>
          <p:nvPr/>
        </p:nvPicPr>
        <p:blipFill rotWithShape="1">
          <a:blip r:embed="rId3">
            <a:alphaModFix amt="40000"/>
            <a:extLst>
              <a:ext uri="{837473B0-CC2E-450A-ABE3-18F120FF3D39}">
                <a1611:picAttrSrcUrl xmlns:a1611="http://schemas.microsoft.com/office/drawing/2016/11/main" xmlns="" r:id="rId4"/>
              </a:ext>
            </a:extLst>
          </a:blip>
          <a:srcRect t="10000"/>
          <a:stretch/>
        </p:blipFill>
        <p:spPr>
          <a:xfrm>
            <a:off x="20" y="10"/>
            <a:ext cx="12191980" cy="6857990"/>
          </a:xfrm>
          <a:prstGeom prst="rect">
            <a:avLst/>
          </a:prstGeom>
        </p:spPr>
      </p:pic>
      <p:sp>
        <p:nvSpPr>
          <p:cNvPr id="85" name="Google Shape;85;p1"/>
          <p:cNvSpPr txBox="1">
            <a:spLocks noGrp="1"/>
          </p:cNvSpPr>
          <p:nvPr>
            <p:ph type="subTitle" idx="1"/>
          </p:nvPr>
        </p:nvSpPr>
        <p:spPr>
          <a:xfrm>
            <a:off x="3431723" y="3907235"/>
            <a:ext cx="4589162" cy="1694344"/>
          </a:xfrm>
          <a:prstGeom prst="rect">
            <a:avLst/>
          </a:prstGeom>
        </p:spPr>
        <p:txBody>
          <a:bodyPr spcFirstLastPara="1" vert="horz" lIns="91440" tIns="45720" rIns="91440" bIns="45720" rtlCol="0" anchor="b" anchorCtr="0">
            <a:normAutofit lnSpcReduction="10000"/>
          </a:bodyPr>
          <a:lstStyle/>
          <a:p>
            <a:pPr marL="0" lvl="0" indent="0" algn="l">
              <a:spcAft>
                <a:spcPts val="0"/>
              </a:spcAft>
              <a:buClr>
                <a:srgbClr val="0C0C0C"/>
              </a:buClr>
              <a:buSzPts val="2400"/>
            </a:pPr>
            <a:r>
              <a:rPr lang="en-US" sz="2800" b="1" kern="1200" dirty="0" err="1">
                <a:solidFill>
                  <a:schemeClr val="accent4">
                    <a:lumMod val="20000"/>
                    <a:lumOff val="80000"/>
                  </a:schemeClr>
                </a:solidFill>
                <a:latin typeface="+mj-lt"/>
                <a:ea typeface="+mn-ea"/>
                <a:cs typeface="+mn-cs"/>
                <a:sym typeface="Arial"/>
              </a:rPr>
              <a:t>Baverley</a:t>
            </a:r>
            <a:r>
              <a:rPr lang="en-US" sz="2800" b="1" kern="1200" dirty="0">
                <a:solidFill>
                  <a:schemeClr val="accent4">
                    <a:lumMod val="20000"/>
                    <a:lumOff val="80000"/>
                  </a:schemeClr>
                </a:solidFill>
                <a:latin typeface="+mj-lt"/>
                <a:ea typeface="+mn-ea"/>
                <a:cs typeface="+mn-cs"/>
                <a:sym typeface="Arial"/>
              </a:rPr>
              <a:t> </a:t>
            </a:r>
            <a:r>
              <a:rPr lang="en-US" sz="2800" b="1" kern="1200" dirty="0" err="1">
                <a:solidFill>
                  <a:schemeClr val="accent4">
                    <a:lumMod val="20000"/>
                    <a:lumOff val="80000"/>
                  </a:schemeClr>
                </a:solidFill>
                <a:latin typeface="+mj-lt"/>
                <a:ea typeface="+mn-ea"/>
                <a:cs typeface="+mn-cs"/>
                <a:sym typeface="Arial"/>
              </a:rPr>
              <a:t>Sabio</a:t>
            </a:r>
            <a:endParaRPr lang="en-US" sz="2800" b="1" kern="1200" dirty="0">
              <a:solidFill>
                <a:schemeClr val="accent4">
                  <a:lumMod val="20000"/>
                  <a:lumOff val="80000"/>
                </a:schemeClr>
              </a:solidFill>
              <a:latin typeface="+mj-lt"/>
              <a:ea typeface="+mn-ea"/>
              <a:cs typeface="+mn-cs"/>
              <a:sym typeface="Arial"/>
            </a:endParaRPr>
          </a:p>
          <a:p>
            <a:pPr marL="0" lvl="0" indent="0" algn="l">
              <a:spcAft>
                <a:spcPts val="0"/>
              </a:spcAft>
              <a:buClr>
                <a:srgbClr val="0C0C0C"/>
              </a:buClr>
              <a:buSzPts val="2400"/>
            </a:pPr>
            <a:r>
              <a:rPr lang="en-US" sz="2800" b="1" kern="1200" dirty="0">
                <a:solidFill>
                  <a:schemeClr val="accent4">
                    <a:lumMod val="20000"/>
                    <a:lumOff val="80000"/>
                  </a:schemeClr>
                </a:solidFill>
                <a:latin typeface="+mj-lt"/>
                <a:ea typeface="+mn-ea"/>
                <a:cs typeface="+mn-cs"/>
                <a:sym typeface="Arial"/>
              </a:rPr>
              <a:t>Date: March 13, 2022</a:t>
            </a:r>
          </a:p>
          <a:p>
            <a:pPr marL="0" lvl="0" indent="0" algn="l">
              <a:spcAft>
                <a:spcPts val="0"/>
              </a:spcAft>
              <a:buClr>
                <a:srgbClr val="0C0C0C"/>
              </a:buClr>
              <a:buSzPts val="2400"/>
            </a:pPr>
            <a:r>
              <a:rPr lang="en-US" sz="2800" b="1" kern="1200" dirty="0">
                <a:solidFill>
                  <a:schemeClr val="accent4">
                    <a:lumMod val="20000"/>
                    <a:lumOff val="80000"/>
                  </a:schemeClr>
                </a:solidFill>
                <a:latin typeface="+mj-lt"/>
                <a:ea typeface="+mn-ea"/>
                <a:cs typeface="+mn-cs"/>
                <a:sym typeface="Arial"/>
              </a:rPr>
              <a:t>#</a:t>
            </a:r>
            <a:r>
              <a:rPr lang="en-US" sz="2800" b="1" kern="1200" dirty="0" err="1">
                <a:solidFill>
                  <a:schemeClr val="accent4">
                    <a:lumMod val="20000"/>
                    <a:lumOff val="80000"/>
                  </a:schemeClr>
                </a:solidFill>
                <a:latin typeface="+mj-lt"/>
                <a:ea typeface="+mn-ea"/>
                <a:cs typeface="+mn-cs"/>
                <a:sym typeface="Arial"/>
              </a:rPr>
              <a:t>SayYESToJesus</a:t>
            </a:r>
            <a:endParaRPr lang="en-US" sz="2800" b="1" kern="1200" dirty="0">
              <a:solidFill>
                <a:schemeClr val="accent4">
                  <a:lumMod val="20000"/>
                  <a:lumOff val="80000"/>
                </a:schemeClr>
              </a:solidFill>
              <a:latin typeface="+mj-lt"/>
              <a:ea typeface="+mn-ea"/>
              <a:cs typeface="+mn-cs"/>
              <a:sym typeface="Arial"/>
            </a:endParaRPr>
          </a:p>
        </p:txBody>
      </p:sp>
      <p:pic>
        <p:nvPicPr>
          <p:cNvPr id="87" name="Google Shape;87;p1" descr="Logo&#10;&#10;Description automatically generated"/>
          <p:cNvPicPr preferRelativeResize="0"/>
          <p:nvPr/>
        </p:nvPicPr>
        <p:blipFill rotWithShape="1">
          <a:blip r:embed="rId5"/>
          <a:srcRect t="9482" r="8" b="166"/>
          <a:stretch/>
        </p:blipFill>
        <p:spPr>
          <a:xfrm>
            <a:off x="9016871" y="4443857"/>
            <a:ext cx="3184023" cy="2414147"/>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6"/>
          <a:srcRect l="515" r="4" b="4"/>
          <a:stretch/>
        </p:blipFill>
        <p:spPr>
          <a:xfrm>
            <a:off x="-63815" y="4443858"/>
            <a:ext cx="2499551" cy="2308324"/>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88" name="Google Shape;88;p1"/>
          <p:cNvPicPr preferRelativeResize="0"/>
          <p:nvPr/>
        </p:nvPicPr>
        <p:blipFill rotWithShape="1">
          <a:blip r:embed="rId7"/>
          <a:srcRect l="2517" r="2944" b="-3"/>
          <a:stretch/>
        </p:blipFill>
        <p:spPr>
          <a:xfrm>
            <a:off x="9723845" y="-3"/>
            <a:ext cx="2477055" cy="1851105"/>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9" name="Google Shape;89;p1"/>
          <p:cNvSpPr txBox="1"/>
          <p:nvPr/>
        </p:nvSpPr>
        <p:spPr>
          <a:xfrm>
            <a:off x="6407070" y="6152058"/>
            <a:ext cx="2499551" cy="600124"/>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800" b="0" i="0" u="none" strike="noStrike" cap="none" dirty="0" err="1">
                <a:solidFill>
                  <a:schemeClr val="accent4">
                    <a:lumMod val="60000"/>
                    <a:lumOff val="40000"/>
                  </a:schemeClr>
                </a:solidFill>
                <a:latin typeface="Avenir"/>
                <a:ea typeface="Avenir"/>
                <a:cs typeface="Avenir"/>
                <a:sym typeface="Avenir"/>
              </a:rPr>
              <a:t>Childmin.org</a:t>
            </a:r>
            <a:endParaRPr lang="en-US" sz="2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xmlns="" id="{82D345FF-2963-2B42-A3A4-FFB8B49140DF}"/>
              </a:ext>
            </a:extLst>
          </p:cNvPr>
          <p:cNvSpPr txBox="1"/>
          <p:nvPr/>
        </p:nvSpPr>
        <p:spPr>
          <a:xfrm>
            <a:off x="365760" y="896488"/>
            <a:ext cx="9494520" cy="1754326"/>
          </a:xfrm>
          <a:prstGeom prst="rect">
            <a:avLst/>
          </a:prstGeom>
          <a:noFill/>
        </p:spPr>
        <p:txBody>
          <a:bodyPr wrap="square" rtlCol="0">
            <a:spAutoFit/>
          </a:bodyPr>
          <a:lstStyle/>
          <a:p>
            <a:pPr algn="ctr"/>
            <a:r>
              <a:rPr lang="en-US" sz="5400" dirty="0">
                <a:latin typeface="Cooper Black" panose="0208090404030B020404" pitchFamily="18" charset="77"/>
              </a:rPr>
              <a:t>How to conduct an </a:t>
            </a:r>
          </a:p>
          <a:p>
            <a:pPr algn="ctr"/>
            <a:r>
              <a:rPr lang="en-US" sz="5400" dirty="0">
                <a:latin typeface="Cooper Black" panose="0208090404030B020404" pitchFamily="18" charset="77"/>
              </a:rPr>
              <a:t>in-person and virtual VBS</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150a52842a_0_13"/>
          <p:cNvSpPr/>
          <p:nvPr/>
        </p:nvSpPr>
        <p:spPr>
          <a:xfrm>
            <a:off x="0" y="0"/>
            <a:ext cx="12192000" cy="1135500"/>
          </a:xfrm>
          <a:prstGeom prst="rect">
            <a:avLst/>
          </a:prstGeom>
          <a:solidFill>
            <a:srgbClr val="D92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g1150a52842a_0_13"/>
          <p:cNvSpPr txBox="1">
            <a:spLocks noGrp="1"/>
          </p:cNvSpPr>
          <p:nvPr>
            <p:ph type="title"/>
          </p:nvPr>
        </p:nvSpPr>
        <p:spPr>
          <a:xfrm>
            <a:off x="1857374" y="365125"/>
            <a:ext cx="9496425" cy="651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ct val="100000"/>
              <a:buFont typeface="Avenir"/>
              <a:buNone/>
            </a:pPr>
            <a:r>
              <a:rPr lang="en-US" dirty="0">
                <a:solidFill>
                  <a:schemeClr val="lt1"/>
                </a:solidFill>
              </a:rPr>
              <a:t>Station Rotations</a:t>
            </a:r>
            <a:endParaRPr dirty="0">
              <a:solidFill>
                <a:schemeClr val="lt1"/>
              </a:solidFill>
            </a:endParaRPr>
          </a:p>
        </p:txBody>
      </p:sp>
      <p:sp>
        <p:nvSpPr>
          <p:cNvPr id="171" name="Google Shape;171;g1150a52842a_0_13"/>
          <p:cNvSpPr txBox="1">
            <a:spLocks noGrp="1"/>
          </p:cNvSpPr>
          <p:nvPr>
            <p:ph idx="1"/>
          </p:nvPr>
        </p:nvSpPr>
        <p:spPr>
          <a:xfrm>
            <a:off x="1591150" y="1961225"/>
            <a:ext cx="7869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endParaRPr dirty="0">
              <a:latin typeface="Avenir"/>
              <a:ea typeface="Avenir"/>
              <a:cs typeface="Avenir"/>
              <a:sym typeface="Avenir"/>
            </a:endParaRPr>
          </a:p>
          <a:p>
            <a:pPr marL="228600" lvl="0" indent="0" algn="l" rtl="0">
              <a:lnSpc>
                <a:spcPct val="90000"/>
              </a:lnSpc>
              <a:spcBef>
                <a:spcPts val="1000"/>
              </a:spcBef>
              <a:spcAft>
                <a:spcPts val="0"/>
              </a:spcAft>
              <a:buNone/>
            </a:pPr>
            <a:endParaRPr dirty="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dirty="0"/>
          </a:p>
        </p:txBody>
      </p:sp>
      <p:sp>
        <p:nvSpPr>
          <p:cNvPr id="172" name="Google Shape;172;g1150a52842a_0_13"/>
          <p:cNvSpPr txBox="1"/>
          <p:nvPr/>
        </p:nvSpPr>
        <p:spPr>
          <a:xfrm>
            <a:off x="1029738" y="3981956"/>
            <a:ext cx="349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73" name="Google Shape;173;g1150a52842a_0_13"/>
          <p:cNvPicPr preferRelativeResize="0"/>
          <p:nvPr/>
        </p:nvPicPr>
        <p:blipFill rotWithShape="1">
          <a:blip r:embed="rId3">
            <a:alphaModFix/>
          </a:blip>
          <a:srcRect/>
          <a:stretch/>
        </p:blipFill>
        <p:spPr>
          <a:xfrm>
            <a:off x="9340025" y="5873473"/>
            <a:ext cx="793342" cy="744494"/>
          </a:xfrm>
          <a:prstGeom prst="rect">
            <a:avLst/>
          </a:prstGeom>
          <a:noFill/>
          <a:ln>
            <a:noFill/>
          </a:ln>
        </p:spPr>
      </p:pic>
      <p:pic>
        <p:nvPicPr>
          <p:cNvPr id="174" name="Google Shape;174;g1150a52842a_0_13"/>
          <p:cNvPicPr preferRelativeResize="0"/>
          <p:nvPr/>
        </p:nvPicPr>
        <p:blipFill rotWithShape="1">
          <a:blip r:embed="rId4">
            <a:alphaModFix/>
          </a:blip>
          <a:srcRect/>
          <a:stretch/>
        </p:blipFill>
        <p:spPr>
          <a:xfrm>
            <a:off x="10618819" y="5854962"/>
            <a:ext cx="1027911" cy="746187"/>
          </a:xfrm>
          <a:prstGeom prst="rect">
            <a:avLst/>
          </a:prstGeom>
          <a:noFill/>
          <a:ln>
            <a:noFill/>
          </a:ln>
        </p:spPr>
      </p:pic>
      <p:sp>
        <p:nvSpPr>
          <p:cNvPr id="175" name="Google Shape;175;g1150a52842a_0_13"/>
          <p:cNvSpPr txBox="1"/>
          <p:nvPr/>
        </p:nvSpPr>
        <p:spPr>
          <a:xfrm>
            <a:off x="368024" y="6172882"/>
            <a:ext cx="132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venir"/>
                <a:ea typeface="Avenir"/>
                <a:cs typeface="Avenir"/>
                <a:sym typeface="Avenir"/>
              </a:rPr>
              <a:t>Childmin.org</a:t>
            </a:r>
            <a:endParaRPr/>
          </a:p>
        </p:txBody>
      </p:sp>
      <p:sp>
        <p:nvSpPr>
          <p:cNvPr id="14" name="Curved Right Arrow 13">
            <a:extLst>
              <a:ext uri="{FF2B5EF4-FFF2-40B4-BE49-F238E27FC236}">
                <a16:creationId xmlns:a16="http://schemas.microsoft.com/office/drawing/2014/main" xmlns="" id="{C78585D6-0D98-B94C-8CA7-40FDD9034543}"/>
              </a:ext>
            </a:extLst>
          </p:cNvPr>
          <p:cNvSpPr/>
          <p:nvPr/>
        </p:nvSpPr>
        <p:spPr>
          <a:xfrm rot="10800000">
            <a:off x="7872759" y="2789358"/>
            <a:ext cx="1067412" cy="2141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a:extLst>
              <a:ext uri="{FF2B5EF4-FFF2-40B4-BE49-F238E27FC236}">
                <a16:creationId xmlns:a16="http://schemas.microsoft.com/office/drawing/2014/main" xmlns="" id="{FDC3B1DB-F600-EE45-BBD0-48903DD5DC37}"/>
              </a:ext>
            </a:extLst>
          </p:cNvPr>
          <p:cNvSpPr/>
          <p:nvPr/>
        </p:nvSpPr>
        <p:spPr>
          <a:xfrm rot="21431858">
            <a:off x="4400550" y="2744463"/>
            <a:ext cx="984137" cy="23661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Right Arrow 24">
            <a:extLst>
              <a:ext uri="{FF2B5EF4-FFF2-40B4-BE49-F238E27FC236}">
                <a16:creationId xmlns:a16="http://schemas.microsoft.com/office/drawing/2014/main" xmlns="" id="{F00A4ECF-DEA3-2446-AE7A-74E03E4FC304}"/>
              </a:ext>
            </a:extLst>
          </p:cNvPr>
          <p:cNvSpPr/>
          <p:nvPr/>
        </p:nvSpPr>
        <p:spPr>
          <a:xfrm rot="16200000">
            <a:off x="6318695" y="4660222"/>
            <a:ext cx="958904" cy="26347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Right Arrow 25">
            <a:extLst>
              <a:ext uri="{FF2B5EF4-FFF2-40B4-BE49-F238E27FC236}">
                <a16:creationId xmlns:a16="http://schemas.microsoft.com/office/drawing/2014/main" xmlns="" id="{C257FC10-A6FA-644E-8BA4-97BD5E54AD9A}"/>
              </a:ext>
            </a:extLst>
          </p:cNvPr>
          <p:cNvSpPr/>
          <p:nvPr/>
        </p:nvSpPr>
        <p:spPr>
          <a:xfrm rot="5400000">
            <a:off x="6078383" y="478580"/>
            <a:ext cx="945098" cy="2514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xmlns="" id="{AC216612-EDDA-A54A-9B17-8CA58004255F}"/>
              </a:ext>
            </a:extLst>
          </p:cNvPr>
          <p:cNvSpPr txBox="1"/>
          <p:nvPr/>
        </p:nvSpPr>
        <p:spPr>
          <a:xfrm>
            <a:off x="3220457" y="2104646"/>
            <a:ext cx="2260321" cy="584775"/>
          </a:xfrm>
          <a:prstGeom prst="rect">
            <a:avLst/>
          </a:prstGeom>
          <a:noFill/>
        </p:spPr>
        <p:txBody>
          <a:bodyPr wrap="square" rtlCol="0">
            <a:spAutoFit/>
          </a:bodyPr>
          <a:lstStyle/>
          <a:p>
            <a:pPr algn="ctr"/>
            <a:r>
              <a:rPr lang="en-US" sz="1600" b="1" dirty="0"/>
              <a:t>Picnic Station</a:t>
            </a:r>
          </a:p>
          <a:p>
            <a:pPr algn="ctr"/>
            <a:r>
              <a:rPr lang="en-US" sz="1600" b="1" dirty="0"/>
              <a:t>20 Minutes</a:t>
            </a:r>
          </a:p>
        </p:txBody>
      </p:sp>
      <p:sp>
        <p:nvSpPr>
          <p:cNvPr id="16" name="TextBox 15">
            <a:extLst>
              <a:ext uri="{FF2B5EF4-FFF2-40B4-BE49-F238E27FC236}">
                <a16:creationId xmlns:a16="http://schemas.microsoft.com/office/drawing/2014/main" xmlns="" id="{23B62E9C-C13F-F94E-B486-FD51D8A0AC68}"/>
              </a:ext>
            </a:extLst>
          </p:cNvPr>
          <p:cNvSpPr txBox="1"/>
          <p:nvPr/>
        </p:nvSpPr>
        <p:spPr>
          <a:xfrm>
            <a:off x="7187399" y="2159688"/>
            <a:ext cx="2385540" cy="584775"/>
          </a:xfrm>
          <a:prstGeom prst="rect">
            <a:avLst/>
          </a:prstGeom>
          <a:noFill/>
        </p:spPr>
        <p:txBody>
          <a:bodyPr wrap="square" rtlCol="0">
            <a:spAutoFit/>
          </a:bodyPr>
          <a:lstStyle/>
          <a:p>
            <a:pPr algn="ctr"/>
            <a:r>
              <a:rPr lang="en-US" sz="1600" b="1" dirty="0"/>
              <a:t>Games Station</a:t>
            </a:r>
          </a:p>
          <a:p>
            <a:pPr algn="ctr"/>
            <a:r>
              <a:rPr lang="en-US" sz="1600" b="1" dirty="0"/>
              <a:t> 20 minutes</a:t>
            </a:r>
          </a:p>
        </p:txBody>
      </p:sp>
      <p:sp>
        <p:nvSpPr>
          <p:cNvPr id="18" name="TextBox 17">
            <a:extLst>
              <a:ext uri="{FF2B5EF4-FFF2-40B4-BE49-F238E27FC236}">
                <a16:creationId xmlns:a16="http://schemas.microsoft.com/office/drawing/2014/main" xmlns="" id="{30917B9C-80AA-3E41-885B-EE4B5DFCE618}"/>
              </a:ext>
            </a:extLst>
          </p:cNvPr>
          <p:cNvSpPr txBox="1"/>
          <p:nvPr/>
        </p:nvSpPr>
        <p:spPr>
          <a:xfrm>
            <a:off x="2953014" y="5081815"/>
            <a:ext cx="2685168" cy="800219"/>
          </a:xfrm>
          <a:prstGeom prst="rect">
            <a:avLst/>
          </a:prstGeom>
          <a:noFill/>
        </p:spPr>
        <p:txBody>
          <a:bodyPr wrap="square" rtlCol="0">
            <a:spAutoFit/>
          </a:bodyPr>
          <a:lstStyle/>
          <a:p>
            <a:pPr algn="ctr"/>
            <a:r>
              <a:rPr lang="en-US" sz="1600" b="1" dirty="0"/>
              <a:t>Prayer Station</a:t>
            </a:r>
          </a:p>
          <a:p>
            <a:pPr algn="ctr"/>
            <a:r>
              <a:rPr lang="en-US" sz="1600" b="1" dirty="0"/>
              <a:t>20 minutes</a:t>
            </a:r>
          </a:p>
          <a:p>
            <a:endParaRPr lang="en-US" dirty="0"/>
          </a:p>
        </p:txBody>
      </p:sp>
      <p:sp>
        <p:nvSpPr>
          <p:cNvPr id="20" name="TextBox 19">
            <a:extLst>
              <a:ext uri="{FF2B5EF4-FFF2-40B4-BE49-F238E27FC236}">
                <a16:creationId xmlns:a16="http://schemas.microsoft.com/office/drawing/2014/main" xmlns="" id="{2E6674C1-EDC1-8D41-A6DD-8EFA2050172E}"/>
              </a:ext>
            </a:extLst>
          </p:cNvPr>
          <p:cNvSpPr txBox="1"/>
          <p:nvPr/>
        </p:nvSpPr>
        <p:spPr>
          <a:xfrm>
            <a:off x="7595364" y="4946575"/>
            <a:ext cx="2426798" cy="584775"/>
          </a:xfrm>
          <a:prstGeom prst="rect">
            <a:avLst/>
          </a:prstGeom>
          <a:noFill/>
        </p:spPr>
        <p:txBody>
          <a:bodyPr wrap="square" rtlCol="0">
            <a:spAutoFit/>
          </a:bodyPr>
          <a:lstStyle/>
          <a:p>
            <a:r>
              <a:rPr lang="en-US" sz="1600" b="1" dirty="0"/>
              <a:t>Crafts Station</a:t>
            </a:r>
          </a:p>
          <a:p>
            <a:r>
              <a:rPr lang="en-US" sz="1600" b="1" dirty="0"/>
              <a:t> 20 minutes</a:t>
            </a:r>
          </a:p>
        </p:txBody>
      </p:sp>
      <p:sp>
        <p:nvSpPr>
          <p:cNvPr id="21" name="Right Arrow 20">
            <a:extLst>
              <a:ext uri="{FF2B5EF4-FFF2-40B4-BE49-F238E27FC236}">
                <a16:creationId xmlns:a16="http://schemas.microsoft.com/office/drawing/2014/main" xmlns="" id="{84DFB0AC-714D-0C46-BE60-D4F1722B0691}"/>
              </a:ext>
            </a:extLst>
          </p:cNvPr>
          <p:cNvSpPr/>
          <p:nvPr/>
        </p:nvSpPr>
        <p:spPr>
          <a:xfrm>
            <a:off x="1591150" y="3404488"/>
            <a:ext cx="735674" cy="55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xmlns="" id="{59207FAF-0509-5C45-A5CE-6CECE96D4331}"/>
              </a:ext>
            </a:extLst>
          </p:cNvPr>
          <p:cNvSpPr/>
          <p:nvPr/>
        </p:nvSpPr>
        <p:spPr>
          <a:xfrm>
            <a:off x="9289687" y="3414132"/>
            <a:ext cx="1067411" cy="552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72D71E59-76CB-3248-8E3F-30507C2BEE5C}"/>
              </a:ext>
            </a:extLst>
          </p:cNvPr>
          <p:cNvSpPr txBox="1"/>
          <p:nvPr/>
        </p:nvSpPr>
        <p:spPr>
          <a:xfrm>
            <a:off x="10383351" y="3429000"/>
            <a:ext cx="1371600" cy="584775"/>
          </a:xfrm>
          <a:prstGeom prst="rect">
            <a:avLst/>
          </a:prstGeom>
          <a:noFill/>
        </p:spPr>
        <p:txBody>
          <a:bodyPr wrap="square" rtlCol="0">
            <a:spAutoFit/>
          </a:bodyPr>
          <a:lstStyle/>
          <a:p>
            <a:pPr algn="ctr"/>
            <a:r>
              <a:rPr lang="en-US" sz="1600" b="1" dirty="0"/>
              <a:t>Closing</a:t>
            </a:r>
          </a:p>
          <a:p>
            <a:pPr algn="ctr"/>
            <a:r>
              <a:rPr lang="en-US" sz="1600" b="1" dirty="0"/>
              <a:t> 25 minutes </a:t>
            </a:r>
          </a:p>
        </p:txBody>
      </p:sp>
      <p:sp>
        <p:nvSpPr>
          <p:cNvPr id="27" name="TextBox 26">
            <a:extLst>
              <a:ext uri="{FF2B5EF4-FFF2-40B4-BE49-F238E27FC236}">
                <a16:creationId xmlns:a16="http://schemas.microsoft.com/office/drawing/2014/main" xmlns="" id="{E633D7CC-3E7F-6F4C-9A24-DBD4D9066EE6}"/>
              </a:ext>
            </a:extLst>
          </p:cNvPr>
          <p:cNvSpPr txBox="1"/>
          <p:nvPr/>
        </p:nvSpPr>
        <p:spPr>
          <a:xfrm>
            <a:off x="2326824" y="3414132"/>
            <a:ext cx="1953650" cy="800219"/>
          </a:xfrm>
          <a:prstGeom prst="rect">
            <a:avLst/>
          </a:prstGeom>
          <a:noFill/>
        </p:spPr>
        <p:txBody>
          <a:bodyPr wrap="square" rtlCol="0">
            <a:spAutoFit/>
          </a:bodyPr>
          <a:lstStyle/>
          <a:p>
            <a:pPr algn="ctr"/>
            <a:r>
              <a:rPr lang="en-US" sz="1600" b="1" dirty="0"/>
              <a:t>Bible Story Time</a:t>
            </a:r>
          </a:p>
          <a:p>
            <a:pPr algn="ctr"/>
            <a:r>
              <a:rPr lang="en-US" sz="1600" b="1" dirty="0"/>
              <a:t>20 minutes</a:t>
            </a:r>
          </a:p>
          <a:p>
            <a:pPr algn="ctr"/>
            <a:endParaRPr lang="en-US" dirty="0"/>
          </a:p>
        </p:txBody>
      </p:sp>
      <p:sp>
        <p:nvSpPr>
          <p:cNvPr id="28" name="TextBox 27">
            <a:extLst>
              <a:ext uri="{FF2B5EF4-FFF2-40B4-BE49-F238E27FC236}">
                <a16:creationId xmlns:a16="http://schemas.microsoft.com/office/drawing/2014/main" xmlns="" id="{23DAAD24-3D49-A349-A2E9-07E07B3CB888}"/>
              </a:ext>
            </a:extLst>
          </p:cNvPr>
          <p:cNvSpPr txBox="1"/>
          <p:nvPr/>
        </p:nvSpPr>
        <p:spPr>
          <a:xfrm>
            <a:off x="171449" y="3414132"/>
            <a:ext cx="1393448" cy="646331"/>
          </a:xfrm>
          <a:prstGeom prst="rect">
            <a:avLst/>
          </a:prstGeom>
          <a:noFill/>
        </p:spPr>
        <p:txBody>
          <a:bodyPr wrap="square" rtlCol="0">
            <a:spAutoFit/>
          </a:bodyPr>
          <a:lstStyle/>
          <a:p>
            <a:r>
              <a:rPr lang="en-US" sz="1800" b="1" dirty="0"/>
              <a:t>Opening 20 minutes</a:t>
            </a:r>
          </a:p>
        </p:txBody>
      </p:sp>
      <p:pic>
        <p:nvPicPr>
          <p:cNvPr id="29" name="Google Shape;235;g1116bc6ed8e_0_102">
            <a:extLst>
              <a:ext uri="{FF2B5EF4-FFF2-40B4-BE49-F238E27FC236}">
                <a16:creationId xmlns:a16="http://schemas.microsoft.com/office/drawing/2014/main" xmlns="" id="{AFC4EDC6-C62D-0B4F-9212-3551CCE41CE0}"/>
              </a:ext>
            </a:extLst>
          </p:cNvPr>
          <p:cNvPicPr preferRelativeResize="0"/>
          <p:nvPr/>
        </p:nvPicPr>
        <p:blipFill rotWithShape="1">
          <a:blip r:embed="rId5">
            <a:alphaModFix/>
          </a:blip>
          <a:srcRect l="5686" t="3642" r="4336" b="1498"/>
          <a:stretch/>
        </p:blipFill>
        <p:spPr>
          <a:xfrm rot="16200000">
            <a:off x="2286489" y="4143082"/>
            <a:ext cx="1084681" cy="792785"/>
          </a:xfrm>
          <a:prstGeom prst="rect">
            <a:avLst/>
          </a:prstGeom>
          <a:noFill/>
          <a:ln>
            <a:noFill/>
          </a:ln>
        </p:spPr>
      </p:pic>
      <p:pic>
        <p:nvPicPr>
          <p:cNvPr id="30" name="Google Shape;233;g1116bc6ed8e_0_102">
            <a:extLst>
              <a:ext uri="{FF2B5EF4-FFF2-40B4-BE49-F238E27FC236}">
                <a16:creationId xmlns:a16="http://schemas.microsoft.com/office/drawing/2014/main" xmlns="" id="{9A0BE7E1-FC70-9A44-A386-A9417F2CAF22}"/>
              </a:ext>
            </a:extLst>
          </p:cNvPr>
          <p:cNvPicPr preferRelativeResize="0"/>
          <p:nvPr/>
        </p:nvPicPr>
        <p:blipFill rotWithShape="1">
          <a:blip r:embed="rId6">
            <a:alphaModFix/>
          </a:blip>
          <a:srcRect l="3517" t="2751" r="2691" b="2694"/>
          <a:stretch/>
        </p:blipFill>
        <p:spPr>
          <a:xfrm rot="-5400000">
            <a:off x="9101630" y="1417746"/>
            <a:ext cx="1169285" cy="860138"/>
          </a:xfrm>
          <a:prstGeom prst="rect">
            <a:avLst/>
          </a:prstGeom>
          <a:noFill/>
          <a:ln>
            <a:noFill/>
          </a:ln>
        </p:spPr>
      </p:pic>
      <p:pic>
        <p:nvPicPr>
          <p:cNvPr id="31" name="Google Shape;237;g1116bc6ed8e_0_102">
            <a:extLst>
              <a:ext uri="{FF2B5EF4-FFF2-40B4-BE49-F238E27FC236}">
                <a16:creationId xmlns:a16="http://schemas.microsoft.com/office/drawing/2014/main" xmlns="" id="{10F0416F-6A48-934E-A6EC-C1B070B63599}"/>
              </a:ext>
            </a:extLst>
          </p:cNvPr>
          <p:cNvPicPr preferRelativeResize="0"/>
          <p:nvPr/>
        </p:nvPicPr>
        <p:blipFill rotWithShape="1">
          <a:blip r:embed="rId7">
            <a:alphaModFix/>
          </a:blip>
          <a:srcRect l="2071" t="3940" r="5438" b="1335"/>
          <a:stretch/>
        </p:blipFill>
        <p:spPr>
          <a:xfrm rot="16200000">
            <a:off x="3739255" y="5792386"/>
            <a:ext cx="1069440" cy="793341"/>
          </a:xfrm>
          <a:prstGeom prst="rect">
            <a:avLst/>
          </a:prstGeom>
          <a:noFill/>
          <a:ln>
            <a:noFill/>
          </a:ln>
        </p:spPr>
      </p:pic>
      <p:pic>
        <p:nvPicPr>
          <p:cNvPr id="32" name="Google Shape;236;g1116bc6ed8e_0_102">
            <a:extLst>
              <a:ext uri="{FF2B5EF4-FFF2-40B4-BE49-F238E27FC236}">
                <a16:creationId xmlns:a16="http://schemas.microsoft.com/office/drawing/2014/main" xmlns="" id="{A39ACFF0-0BD7-9942-8CC7-EE5FC8E6DB3C}"/>
              </a:ext>
            </a:extLst>
          </p:cNvPr>
          <p:cNvPicPr preferRelativeResize="0"/>
          <p:nvPr/>
        </p:nvPicPr>
        <p:blipFill rotWithShape="1">
          <a:blip r:embed="rId8">
            <a:alphaModFix/>
          </a:blip>
          <a:srcRect l="4815" t="3859" r="4489" b="2682"/>
          <a:stretch/>
        </p:blipFill>
        <p:spPr>
          <a:xfrm rot="-5400000">
            <a:off x="2495018" y="1417744"/>
            <a:ext cx="1169287" cy="860139"/>
          </a:xfrm>
          <a:prstGeom prst="rect">
            <a:avLst/>
          </a:prstGeom>
          <a:noFill/>
          <a:ln>
            <a:noFill/>
          </a:ln>
        </p:spPr>
      </p:pic>
      <p:pic>
        <p:nvPicPr>
          <p:cNvPr id="33" name="Google Shape;234;g1116bc6ed8e_0_102">
            <a:extLst>
              <a:ext uri="{FF2B5EF4-FFF2-40B4-BE49-F238E27FC236}">
                <a16:creationId xmlns:a16="http://schemas.microsoft.com/office/drawing/2014/main" xmlns="" id="{EA491F67-D117-D54F-98B5-F055E891E4DC}"/>
              </a:ext>
            </a:extLst>
          </p:cNvPr>
          <p:cNvPicPr preferRelativeResize="0"/>
          <p:nvPr/>
        </p:nvPicPr>
        <p:blipFill rotWithShape="1">
          <a:blip r:embed="rId9">
            <a:alphaModFix/>
          </a:blip>
          <a:srcRect l="1878" t="3190" r="4171" b="2691"/>
          <a:stretch/>
        </p:blipFill>
        <p:spPr>
          <a:xfrm rot="-5400000">
            <a:off x="8996866" y="4618271"/>
            <a:ext cx="1194351" cy="877777"/>
          </a:xfrm>
          <a:prstGeom prst="rect">
            <a:avLst/>
          </a:prstGeom>
          <a:noFill/>
          <a:ln>
            <a:noFill/>
          </a:ln>
        </p:spPr>
      </p:pic>
    </p:spTree>
    <p:extLst>
      <p:ext uri="{BB962C8B-B14F-4D97-AF65-F5344CB8AC3E}">
        <p14:creationId xmlns:p14="http://schemas.microsoft.com/office/powerpoint/2010/main" val="273974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150a52842a_0_13"/>
          <p:cNvSpPr/>
          <p:nvPr/>
        </p:nvSpPr>
        <p:spPr>
          <a:xfrm>
            <a:off x="0" y="0"/>
            <a:ext cx="12192000" cy="1135500"/>
          </a:xfrm>
          <a:prstGeom prst="rect">
            <a:avLst/>
          </a:prstGeom>
          <a:solidFill>
            <a:srgbClr val="D92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g1150a52842a_0_13"/>
          <p:cNvSpPr txBox="1">
            <a:spLocks noGrp="1"/>
          </p:cNvSpPr>
          <p:nvPr>
            <p:ph type="title"/>
          </p:nvPr>
        </p:nvSpPr>
        <p:spPr>
          <a:xfrm>
            <a:off x="838200" y="365125"/>
            <a:ext cx="10515600" cy="65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ct val="100000"/>
              <a:buFont typeface="Avenir"/>
              <a:buNone/>
            </a:pPr>
            <a:r>
              <a:rPr lang="en-US" sz="4800" dirty="0">
                <a:solidFill>
                  <a:schemeClr val="lt1"/>
                </a:solidFill>
                <a:latin typeface="Cooper Black" panose="0208090404030B020404" pitchFamily="18" charset="77"/>
              </a:rPr>
              <a:t>Suggested Schedule</a:t>
            </a:r>
            <a:endParaRPr sz="4800" dirty="0">
              <a:solidFill>
                <a:schemeClr val="lt1"/>
              </a:solidFill>
              <a:latin typeface="Cooper Black" panose="0208090404030B020404" pitchFamily="18" charset="77"/>
            </a:endParaRPr>
          </a:p>
        </p:txBody>
      </p:sp>
      <p:sp>
        <p:nvSpPr>
          <p:cNvPr id="171" name="Google Shape;171;g1150a52842a_0_13"/>
          <p:cNvSpPr txBox="1">
            <a:spLocks noGrp="1"/>
          </p:cNvSpPr>
          <p:nvPr>
            <p:ph idx="1"/>
          </p:nvPr>
        </p:nvSpPr>
        <p:spPr>
          <a:xfrm>
            <a:off x="1591150" y="1961225"/>
            <a:ext cx="7869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endParaRPr>
              <a:latin typeface="Avenir"/>
              <a:ea typeface="Avenir"/>
              <a:cs typeface="Avenir"/>
              <a:sym typeface="Avenir"/>
            </a:endParaRPr>
          </a:p>
          <a:p>
            <a:pPr marL="228600" lvl="0" indent="0" algn="l" rtl="0">
              <a:lnSpc>
                <a:spcPct val="90000"/>
              </a:lnSpc>
              <a:spcBef>
                <a:spcPts val="1000"/>
              </a:spcBef>
              <a:spcAft>
                <a:spcPts val="0"/>
              </a:spcAft>
              <a:buNone/>
            </a:pPr>
            <a:endParaRPr>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a:p>
        </p:txBody>
      </p:sp>
      <p:sp>
        <p:nvSpPr>
          <p:cNvPr id="172" name="Google Shape;172;g1150a52842a_0_13"/>
          <p:cNvSpPr txBox="1"/>
          <p:nvPr/>
        </p:nvSpPr>
        <p:spPr>
          <a:xfrm>
            <a:off x="1029738" y="3981956"/>
            <a:ext cx="349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73" name="Google Shape;173;g1150a52842a_0_13"/>
          <p:cNvPicPr preferRelativeResize="0"/>
          <p:nvPr/>
        </p:nvPicPr>
        <p:blipFill rotWithShape="1">
          <a:blip r:embed="rId3">
            <a:alphaModFix/>
          </a:blip>
          <a:srcRect/>
          <a:stretch/>
        </p:blipFill>
        <p:spPr>
          <a:xfrm>
            <a:off x="9685128" y="5753098"/>
            <a:ext cx="793342" cy="744494"/>
          </a:xfrm>
          <a:prstGeom prst="rect">
            <a:avLst/>
          </a:prstGeom>
          <a:noFill/>
          <a:ln>
            <a:noFill/>
          </a:ln>
        </p:spPr>
      </p:pic>
      <p:pic>
        <p:nvPicPr>
          <p:cNvPr id="174" name="Google Shape;174;g1150a52842a_0_13"/>
          <p:cNvPicPr preferRelativeResize="0"/>
          <p:nvPr/>
        </p:nvPicPr>
        <p:blipFill rotWithShape="1">
          <a:blip r:embed="rId4">
            <a:alphaModFix/>
          </a:blip>
          <a:srcRect/>
          <a:stretch/>
        </p:blipFill>
        <p:spPr>
          <a:xfrm>
            <a:off x="10645930" y="5751405"/>
            <a:ext cx="1027911" cy="746187"/>
          </a:xfrm>
          <a:prstGeom prst="rect">
            <a:avLst/>
          </a:prstGeom>
          <a:noFill/>
          <a:ln>
            <a:noFill/>
          </a:ln>
        </p:spPr>
      </p:pic>
      <p:sp>
        <p:nvSpPr>
          <p:cNvPr id="175" name="Google Shape;175;g1150a52842a_0_13"/>
          <p:cNvSpPr txBox="1"/>
          <p:nvPr/>
        </p:nvSpPr>
        <p:spPr>
          <a:xfrm>
            <a:off x="368024" y="6172882"/>
            <a:ext cx="132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venir"/>
                <a:ea typeface="Avenir"/>
                <a:cs typeface="Avenir"/>
                <a:sym typeface="Avenir"/>
              </a:rPr>
              <a:t>Childmin.org</a:t>
            </a:r>
            <a:endParaRPr/>
          </a:p>
        </p:txBody>
      </p:sp>
      <p:pic>
        <p:nvPicPr>
          <p:cNvPr id="3" name="Picture 2">
            <a:extLst>
              <a:ext uri="{FF2B5EF4-FFF2-40B4-BE49-F238E27FC236}">
                <a16:creationId xmlns:a16="http://schemas.microsoft.com/office/drawing/2014/main" xmlns="" id="{AEE62BCD-DB8E-EB4A-A74E-73ABD5AACA76}"/>
              </a:ext>
            </a:extLst>
          </p:cNvPr>
          <p:cNvPicPr>
            <a:picLocks noChangeAspect="1"/>
          </p:cNvPicPr>
          <p:nvPr/>
        </p:nvPicPr>
        <p:blipFill>
          <a:blip r:embed="rId5"/>
          <a:stretch>
            <a:fillRect/>
          </a:stretch>
        </p:blipFill>
        <p:spPr>
          <a:xfrm>
            <a:off x="838200" y="1135500"/>
            <a:ext cx="8846928" cy="5724483"/>
          </a:xfrm>
          <a:prstGeom prst="rect">
            <a:avLst/>
          </a:prstGeom>
        </p:spPr>
      </p:pic>
    </p:spTree>
    <p:extLst>
      <p:ext uri="{BB962C8B-B14F-4D97-AF65-F5344CB8AC3E}">
        <p14:creationId xmlns:p14="http://schemas.microsoft.com/office/powerpoint/2010/main" val="395502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7" name="TextBox 6">
            <a:extLst>
              <a:ext uri="{FF2B5EF4-FFF2-40B4-BE49-F238E27FC236}">
                <a16:creationId xmlns:a16="http://schemas.microsoft.com/office/drawing/2014/main" xmlns="" id="{7B1ECC36-6138-AE4E-9236-F55CA0A9C337}"/>
              </a:ext>
            </a:extLst>
          </p:cNvPr>
          <p:cNvSpPr txBox="1"/>
          <p:nvPr/>
        </p:nvSpPr>
        <p:spPr>
          <a:xfrm>
            <a:off x="288573" y="1970528"/>
            <a:ext cx="5807427" cy="1815882"/>
          </a:xfrm>
          <a:prstGeom prst="rect">
            <a:avLst/>
          </a:prstGeom>
          <a:noFill/>
        </p:spPr>
        <p:txBody>
          <a:bodyPr wrap="square" rtlCol="0">
            <a:spAutoFit/>
          </a:bodyPr>
          <a:lstStyle/>
          <a:p>
            <a:pPr algn="ctr"/>
            <a:r>
              <a:rPr lang="en-US" sz="2800" b="1" dirty="0">
                <a:solidFill>
                  <a:schemeClr val="bg1"/>
                </a:solidFill>
              </a:rPr>
              <a:t>4. Have a mixture of young and adult volunteers who can commit to assist the VBS for a week.</a:t>
            </a:r>
          </a:p>
          <a:p>
            <a:pPr algn="ctr"/>
            <a:endParaRPr lang="en-US" sz="2800" b="1" dirty="0">
              <a:solidFill>
                <a:schemeClr val="bg1"/>
              </a:solidFill>
            </a:endParaRPr>
          </a:p>
        </p:txBody>
      </p:sp>
      <p:pic>
        <p:nvPicPr>
          <p:cNvPr id="3" name="Picture 2" descr="A picture containing clipart&#10;&#10;Description automatically generated">
            <a:extLst>
              <a:ext uri="{FF2B5EF4-FFF2-40B4-BE49-F238E27FC236}">
                <a16:creationId xmlns:a16="http://schemas.microsoft.com/office/drawing/2014/main" xmlns="" id="{52BF9498-7319-3A4E-B4CD-3F2C9741C83F}"/>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361937" y="1489326"/>
            <a:ext cx="5587294" cy="3209172"/>
          </a:xfrm>
          <a:prstGeom prst="rect">
            <a:avLst/>
          </a:prstGeom>
        </p:spPr>
      </p:pic>
      <p:sp>
        <p:nvSpPr>
          <p:cNvPr id="4" name="TextBox 3">
            <a:extLst>
              <a:ext uri="{FF2B5EF4-FFF2-40B4-BE49-F238E27FC236}">
                <a16:creationId xmlns:a16="http://schemas.microsoft.com/office/drawing/2014/main" xmlns="" id="{2C1E4385-C076-334C-AB95-8E4D0BF5B2CB}"/>
              </a:ext>
            </a:extLst>
          </p:cNvPr>
          <p:cNvSpPr txBox="1"/>
          <p:nvPr/>
        </p:nvSpPr>
        <p:spPr>
          <a:xfrm>
            <a:off x="6361937" y="4698498"/>
            <a:ext cx="5587294" cy="234379"/>
          </a:xfrm>
          <a:prstGeom prst="rect">
            <a:avLst/>
          </a:prstGeom>
          <a:noFill/>
        </p:spPr>
        <p:txBody>
          <a:bodyPr wrap="square" rtlCol="0">
            <a:spAutoFit/>
          </a:bodyPr>
          <a:lstStyle/>
          <a:p>
            <a:r>
              <a:rPr lang="en-US" sz="900" dirty="0">
                <a:hlinkClick r:id="rId6" tooltip="https://aquietwalk.com/category/full-heart/"/>
              </a:rPr>
              <a:t>This Photo</a:t>
            </a:r>
            <a:r>
              <a:rPr lang="en-US" sz="900" dirty="0"/>
              <a:t> by Unknown Author is licensed under </a:t>
            </a:r>
            <a:r>
              <a:rPr lang="en-US" sz="900" dirty="0">
                <a:hlinkClick r:id="rId7" tooltip="https://creativecommons.org/licenses/by/3.0/"/>
              </a:rPr>
              <a:t>CC BY</a:t>
            </a:r>
            <a:endParaRPr lang="en-US" sz="900" dirty="0"/>
          </a:p>
        </p:txBody>
      </p:sp>
      <p:sp>
        <p:nvSpPr>
          <p:cNvPr id="11" name="TextBox 10">
            <a:extLst>
              <a:ext uri="{FF2B5EF4-FFF2-40B4-BE49-F238E27FC236}">
                <a16:creationId xmlns:a16="http://schemas.microsoft.com/office/drawing/2014/main" xmlns="" id="{8F9926CC-AFC4-CA4D-AFA1-2B67127F5D2A}"/>
              </a:ext>
            </a:extLst>
          </p:cNvPr>
          <p:cNvSpPr txBox="1"/>
          <p:nvPr/>
        </p:nvSpPr>
        <p:spPr>
          <a:xfrm>
            <a:off x="1258785" y="435029"/>
            <a:ext cx="9975273" cy="523220"/>
          </a:xfrm>
          <a:prstGeom prst="rect">
            <a:avLst/>
          </a:prstGeom>
          <a:noFill/>
        </p:spPr>
        <p:txBody>
          <a:bodyPr wrap="square" rtlCol="0">
            <a:spAutoFit/>
          </a:bodyPr>
          <a:lstStyle/>
          <a:p>
            <a:pPr algn="ctr"/>
            <a:r>
              <a:rPr lang="en-US" sz="2800" b="1" dirty="0">
                <a:solidFill>
                  <a:schemeClr val="bg1"/>
                </a:solidFill>
              </a:rPr>
              <a:t>POINTS TO CONSIDER TO HAVE A SUCCESFUL VBS</a:t>
            </a:r>
          </a:p>
        </p:txBody>
      </p:sp>
      <p:sp>
        <p:nvSpPr>
          <p:cNvPr id="5" name="TextBox 4">
            <a:extLst>
              <a:ext uri="{FF2B5EF4-FFF2-40B4-BE49-F238E27FC236}">
                <a16:creationId xmlns:a16="http://schemas.microsoft.com/office/drawing/2014/main" xmlns="" id="{E646115C-660F-3446-BC0D-12B94DF30AD3}"/>
              </a:ext>
            </a:extLst>
          </p:cNvPr>
          <p:cNvSpPr txBox="1"/>
          <p:nvPr/>
        </p:nvSpPr>
        <p:spPr>
          <a:xfrm>
            <a:off x="288573" y="4217297"/>
            <a:ext cx="4867051" cy="1200329"/>
          </a:xfrm>
          <a:prstGeom prst="rect">
            <a:avLst/>
          </a:prstGeom>
          <a:noFill/>
        </p:spPr>
        <p:txBody>
          <a:bodyPr wrap="square" rtlCol="0">
            <a:spAutoFit/>
          </a:bodyPr>
          <a:lstStyle/>
          <a:p>
            <a:r>
              <a:rPr lang="en-US" dirty="0">
                <a:solidFill>
                  <a:schemeClr val="bg1"/>
                </a:solidFill>
              </a:rPr>
              <a:t>Commitment is essential. So, meet with your volunteers ahead of time. Explain what is expected of them and provide the manual for the specific role assigned to them. </a:t>
            </a:r>
          </a:p>
        </p:txBody>
      </p:sp>
    </p:spTree>
    <p:extLst>
      <p:ext uri="{BB962C8B-B14F-4D97-AF65-F5344CB8AC3E}">
        <p14:creationId xmlns:p14="http://schemas.microsoft.com/office/powerpoint/2010/main" val="183809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6" name="Google Shape;186;g1116bc6ed8e_0_73"/>
          <p:cNvSpPr txBox="1">
            <a:spLocks noGrp="1"/>
          </p:cNvSpPr>
          <p:nvPr>
            <p:ph type="title"/>
          </p:nvPr>
        </p:nvSpPr>
        <p:spPr>
          <a:xfrm>
            <a:off x="368025" y="365125"/>
            <a:ext cx="5775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venir"/>
              <a:buNone/>
            </a:pPr>
            <a:r>
              <a:rPr lang="en-US"/>
              <a:t>VOLUNTEER STAFF</a:t>
            </a:r>
            <a:endParaRPr/>
          </a:p>
        </p:txBody>
      </p:sp>
      <p:sp>
        <p:nvSpPr>
          <p:cNvPr id="182" name="Google Shape;182;g1116bc6ed8e_0_73"/>
          <p:cNvSpPr txBox="1">
            <a:spLocks noGrp="1"/>
          </p:cNvSpPr>
          <p:nvPr>
            <p:ph idx="1"/>
          </p:nvPr>
        </p:nvSpPr>
        <p:spPr>
          <a:xfrm>
            <a:off x="194224" y="1952824"/>
            <a:ext cx="6828125" cy="4636351"/>
          </a:xfrm>
          <a:prstGeom prst="rect">
            <a:avLst/>
          </a:prstGeom>
          <a:solidFill>
            <a:schemeClr val="lt1"/>
          </a:solid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Registrar/Receptionist</a:t>
            </a:r>
            <a:endParaRPr sz="2400" b="1" dirty="0">
              <a:latin typeface="Avenir Book" panose="02000503020000020003" pitchFamily="2" charset="0"/>
              <a:ea typeface="Avenir"/>
              <a:cs typeface="Avenir"/>
              <a:sym typeface="Avenir"/>
            </a:endParaRPr>
          </a:p>
          <a:p>
            <a:pPr marL="457200" lvl="0" indent="-342900" algn="l" rtl="0">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Station Leaders </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Musicians</a:t>
            </a:r>
            <a:endParaRPr sz="2400" b="1" dirty="0">
              <a:latin typeface="Avenir Book" panose="02000503020000020003" pitchFamily="2" charset="0"/>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Bible Story Tellers &amp; Actors</a:t>
            </a: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VBS Graduation program Coordinator</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Art Director</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Craft Director</a:t>
            </a: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Refreshment Director</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Photographer/Videographer</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First Aid Crew</a:t>
            </a:r>
            <a:endParaRPr sz="2400" b="1" dirty="0">
              <a:latin typeface="Avenir Book" panose="02000503020000020003" pitchFamily="2" charset="0"/>
              <a:ea typeface="Avenir"/>
              <a:cs typeface="Avenir"/>
              <a:sym typeface="Avenir"/>
            </a:endParaRPr>
          </a:p>
          <a:p>
            <a:pPr marL="457200" lvl="0" indent="-342900" algn="l" rtl="0">
              <a:lnSpc>
                <a:spcPct val="90000"/>
              </a:lnSpc>
              <a:spcBef>
                <a:spcPts val="0"/>
              </a:spcBef>
              <a:spcAft>
                <a:spcPts val="0"/>
              </a:spcAft>
              <a:buSzPts val="1800"/>
              <a:buFont typeface="Avenir"/>
              <a:buChar char="•"/>
            </a:pPr>
            <a:r>
              <a:rPr lang="en-US" sz="2400" b="1" dirty="0">
                <a:latin typeface="Avenir Book" panose="02000503020000020003" pitchFamily="2" charset="0"/>
                <a:ea typeface="Avenir"/>
                <a:cs typeface="Avenir"/>
                <a:sym typeface="Avenir"/>
              </a:rPr>
              <a:t>Health &amp; Safety Patrol</a:t>
            </a:r>
            <a:endParaRPr sz="2400" b="1" dirty="0">
              <a:latin typeface="Avenir Book" panose="02000503020000020003" pitchFamily="2" charset="0"/>
              <a:ea typeface="Avenir"/>
              <a:cs typeface="Avenir"/>
              <a:sym typeface="Avenir"/>
            </a:endParaRPr>
          </a:p>
        </p:txBody>
      </p:sp>
      <p:sp>
        <p:nvSpPr>
          <p:cNvPr id="183" name="Google Shape;183;g1116bc6ed8e_0_73"/>
          <p:cNvSpPr/>
          <p:nvPr/>
        </p:nvSpPr>
        <p:spPr>
          <a:xfrm>
            <a:off x="6370315" y="-3"/>
            <a:ext cx="5821800" cy="6858000"/>
          </a:xfrm>
          <a:prstGeom prst="rect">
            <a:avLst/>
          </a:prstGeom>
          <a:solidFill>
            <a:srgbClr val="D92B33">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g1116bc6ed8e_0_73"/>
          <p:cNvSpPr/>
          <p:nvPr/>
        </p:nvSpPr>
        <p:spPr>
          <a:xfrm>
            <a:off x="-1" y="-3"/>
            <a:ext cx="6370200" cy="1690800"/>
          </a:xfrm>
          <a:prstGeom prst="rect">
            <a:avLst/>
          </a:prstGeom>
          <a:solidFill>
            <a:srgbClr val="D92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g1116bc6ed8e_0_73"/>
          <p:cNvPicPr preferRelativeResize="0"/>
          <p:nvPr/>
        </p:nvPicPr>
        <p:blipFill rotWithShape="1">
          <a:blip r:embed="rId3">
            <a:alphaModFix/>
          </a:blip>
          <a:srcRect/>
          <a:stretch/>
        </p:blipFill>
        <p:spPr>
          <a:xfrm>
            <a:off x="9685128" y="5753098"/>
            <a:ext cx="793342" cy="744494"/>
          </a:xfrm>
          <a:prstGeom prst="rect">
            <a:avLst/>
          </a:prstGeom>
          <a:noFill/>
          <a:ln>
            <a:noFill/>
          </a:ln>
        </p:spPr>
      </p:pic>
      <p:pic>
        <p:nvPicPr>
          <p:cNvPr id="188" name="Google Shape;188;g1116bc6ed8e_0_73"/>
          <p:cNvPicPr preferRelativeResize="0"/>
          <p:nvPr/>
        </p:nvPicPr>
        <p:blipFill rotWithShape="1">
          <a:blip r:embed="rId4">
            <a:alphaModFix/>
          </a:blip>
          <a:srcRect/>
          <a:stretch/>
        </p:blipFill>
        <p:spPr>
          <a:xfrm>
            <a:off x="10645930" y="5751405"/>
            <a:ext cx="1027911" cy="746187"/>
          </a:xfrm>
          <a:prstGeom prst="rect">
            <a:avLst/>
          </a:prstGeom>
          <a:noFill/>
          <a:ln>
            <a:noFill/>
          </a:ln>
        </p:spPr>
      </p:pic>
      <p:sp>
        <p:nvSpPr>
          <p:cNvPr id="189" name="Google Shape;189;g1116bc6ed8e_0_73"/>
          <p:cNvSpPr txBox="1"/>
          <p:nvPr/>
        </p:nvSpPr>
        <p:spPr>
          <a:xfrm>
            <a:off x="368024" y="6172882"/>
            <a:ext cx="132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222A35"/>
                </a:solidFill>
                <a:latin typeface="Avenir"/>
                <a:ea typeface="Avenir"/>
                <a:cs typeface="Avenir"/>
                <a:sym typeface="Avenir"/>
              </a:rPr>
              <a:t>Childmin.org</a:t>
            </a:r>
            <a:endParaRPr/>
          </a:p>
        </p:txBody>
      </p:sp>
      <p:pic>
        <p:nvPicPr>
          <p:cNvPr id="11" name="Google Shape;203;g110dd12d7b7_1_44">
            <a:extLst>
              <a:ext uri="{FF2B5EF4-FFF2-40B4-BE49-F238E27FC236}">
                <a16:creationId xmlns:a16="http://schemas.microsoft.com/office/drawing/2014/main" xmlns="" id="{B44E57D5-E616-1A49-876B-6D8626C3A8B7}"/>
              </a:ext>
            </a:extLst>
          </p:cNvPr>
          <p:cNvPicPr preferRelativeResize="0"/>
          <p:nvPr/>
        </p:nvPicPr>
        <p:blipFill>
          <a:blip r:embed="rId5">
            <a:alphaModFix/>
          </a:blip>
          <a:stretch>
            <a:fillRect/>
          </a:stretch>
        </p:blipFill>
        <p:spPr>
          <a:xfrm>
            <a:off x="6723525" y="201148"/>
            <a:ext cx="2588276" cy="2714454"/>
          </a:xfrm>
          <a:prstGeom prst="rect">
            <a:avLst/>
          </a:prstGeom>
          <a:noFill/>
          <a:ln>
            <a:noFill/>
          </a:ln>
        </p:spPr>
      </p:pic>
      <p:sp>
        <p:nvSpPr>
          <p:cNvPr id="12" name="Google Shape;204;g110dd12d7b7_1_44">
            <a:extLst>
              <a:ext uri="{FF2B5EF4-FFF2-40B4-BE49-F238E27FC236}">
                <a16:creationId xmlns:a16="http://schemas.microsoft.com/office/drawing/2014/main" xmlns="" id="{5224A1B2-BAEE-5749-A2E5-2569D462A961}"/>
              </a:ext>
            </a:extLst>
          </p:cNvPr>
          <p:cNvSpPr txBox="1"/>
          <p:nvPr/>
        </p:nvSpPr>
        <p:spPr>
          <a:xfrm>
            <a:off x="7022350" y="463175"/>
            <a:ext cx="20022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latin typeface="Calibri"/>
                <a:ea typeface="Calibri"/>
                <a:cs typeface="Calibri"/>
                <a:sym typeface="Calibri"/>
              </a:rPr>
              <a:t>Group 1</a:t>
            </a:r>
            <a:endParaRPr sz="1500" dirty="0">
              <a:latin typeface="Calibri"/>
              <a:ea typeface="Calibri"/>
              <a:cs typeface="Calibri"/>
              <a:sym typeface="Calibri"/>
            </a:endParaRPr>
          </a:p>
          <a:p>
            <a:pPr marL="0" lvl="0" indent="0" algn="l" rtl="0">
              <a:spcBef>
                <a:spcPts val="0"/>
              </a:spcBef>
              <a:spcAft>
                <a:spcPts val="0"/>
              </a:spcAft>
              <a:buNone/>
            </a:pPr>
            <a:r>
              <a:rPr lang="en-US" sz="1500" dirty="0">
                <a:latin typeface="Calibri"/>
                <a:ea typeface="Calibri"/>
                <a:cs typeface="Calibri"/>
                <a:sym typeface="Calibri"/>
              </a:rPr>
              <a:t>Leader: Tyler D</a:t>
            </a:r>
            <a:endParaRPr sz="1500" dirty="0">
              <a:latin typeface="Calibri"/>
              <a:ea typeface="Calibri"/>
              <a:cs typeface="Calibri"/>
              <a:sym typeface="Calibri"/>
            </a:endParaRPr>
          </a:p>
          <a:p>
            <a:pPr marL="0" lvl="0" indent="0" algn="l" rtl="0">
              <a:spcBef>
                <a:spcPts val="0"/>
              </a:spcBef>
              <a:spcAft>
                <a:spcPts val="0"/>
              </a:spcAft>
              <a:buNone/>
            </a:pPr>
            <a:r>
              <a:rPr lang="en-US" sz="1500" dirty="0">
                <a:latin typeface="Calibri"/>
                <a:ea typeface="Calibri"/>
                <a:cs typeface="Calibri"/>
                <a:sym typeface="Calibri"/>
              </a:rPr>
              <a:t>Assistant Leader: Ian D.</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p>
            <a:pPr marL="0" lvl="0" indent="0" algn="l" rtl="0">
              <a:spcBef>
                <a:spcPts val="0"/>
              </a:spcBef>
              <a:spcAft>
                <a:spcPts val="0"/>
              </a:spcAft>
              <a:buNone/>
            </a:pPr>
            <a:r>
              <a:rPr lang="en-US" sz="1500" dirty="0">
                <a:latin typeface="Calibri"/>
                <a:ea typeface="Calibri"/>
                <a:cs typeface="Calibri"/>
                <a:sym typeface="Calibri"/>
              </a:rPr>
              <a:t>Students: (Age 4-5)</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AutoNum type="arabicPeriod"/>
            </a:pPr>
            <a:r>
              <a:rPr lang="en-US" sz="1500" dirty="0">
                <a:latin typeface="Calibri"/>
                <a:ea typeface="Calibri"/>
                <a:cs typeface="Calibri"/>
                <a:sym typeface="Calibri"/>
              </a:rPr>
              <a:t>Kyla E.</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AutoNum type="arabicPeriod"/>
            </a:pPr>
            <a:r>
              <a:rPr lang="en-US" sz="1500" dirty="0">
                <a:latin typeface="Calibri"/>
                <a:ea typeface="Calibri"/>
                <a:cs typeface="Calibri"/>
                <a:sym typeface="Calibri"/>
              </a:rPr>
              <a:t>Marcus C.</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AutoNum type="arabicPeriod"/>
            </a:pPr>
            <a:r>
              <a:rPr lang="en-US" sz="1500" dirty="0">
                <a:latin typeface="Calibri"/>
                <a:ea typeface="Calibri"/>
                <a:cs typeface="Calibri"/>
                <a:sym typeface="Calibri"/>
              </a:rPr>
              <a:t>Kaylee D.</a:t>
            </a:r>
            <a:endParaRPr sz="1500" dirty="0">
              <a:latin typeface="Calibri"/>
              <a:ea typeface="Calibri"/>
              <a:cs typeface="Calibri"/>
              <a:sym typeface="Calibri"/>
            </a:endParaRPr>
          </a:p>
        </p:txBody>
      </p:sp>
      <p:pic>
        <p:nvPicPr>
          <p:cNvPr id="13" name="Google Shape;205;g110dd12d7b7_1_44">
            <a:extLst>
              <a:ext uri="{FF2B5EF4-FFF2-40B4-BE49-F238E27FC236}">
                <a16:creationId xmlns:a16="http://schemas.microsoft.com/office/drawing/2014/main" xmlns="" id="{30122384-8FEB-FA4D-9972-DC7D492E10DA}"/>
              </a:ext>
            </a:extLst>
          </p:cNvPr>
          <p:cNvPicPr preferRelativeResize="0"/>
          <p:nvPr/>
        </p:nvPicPr>
        <p:blipFill>
          <a:blip r:embed="rId5">
            <a:alphaModFix/>
          </a:blip>
          <a:stretch>
            <a:fillRect/>
          </a:stretch>
        </p:blipFill>
        <p:spPr>
          <a:xfrm>
            <a:off x="9164663" y="2898250"/>
            <a:ext cx="2588276" cy="2714450"/>
          </a:xfrm>
          <a:prstGeom prst="rect">
            <a:avLst/>
          </a:prstGeom>
          <a:noFill/>
          <a:ln>
            <a:noFill/>
          </a:ln>
        </p:spPr>
      </p:pic>
      <p:sp>
        <p:nvSpPr>
          <p:cNvPr id="14" name="Google Shape;206;g110dd12d7b7_1_44">
            <a:extLst>
              <a:ext uri="{FF2B5EF4-FFF2-40B4-BE49-F238E27FC236}">
                <a16:creationId xmlns:a16="http://schemas.microsoft.com/office/drawing/2014/main" xmlns="" id="{989ABB54-96E6-1444-B84C-3476B1C337D4}"/>
              </a:ext>
            </a:extLst>
          </p:cNvPr>
          <p:cNvSpPr txBox="1"/>
          <p:nvPr/>
        </p:nvSpPr>
        <p:spPr>
          <a:xfrm>
            <a:off x="9685125" y="3346800"/>
            <a:ext cx="1733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latin typeface="Calibri"/>
                <a:ea typeface="Calibri"/>
                <a:cs typeface="Calibri"/>
                <a:sym typeface="Calibri"/>
              </a:rPr>
              <a:t>Station 1 Leader:      </a:t>
            </a:r>
            <a:endParaRPr sz="1500" dirty="0">
              <a:latin typeface="Calibri"/>
              <a:ea typeface="Calibri"/>
              <a:cs typeface="Calibri"/>
              <a:sym typeface="Calibri"/>
            </a:endParaRPr>
          </a:p>
          <a:p>
            <a:pPr marL="0" lvl="0" indent="0" algn="l" rtl="0">
              <a:spcBef>
                <a:spcPts val="0"/>
              </a:spcBef>
              <a:spcAft>
                <a:spcPts val="0"/>
              </a:spcAft>
              <a:buNone/>
            </a:pPr>
            <a:r>
              <a:rPr lang="en-US" sz="1500" dirty="0">
                <a:latin typeface="Calibri"/>
                <a:ea typeface="Calibri"/>
                <a:cs typeface="Calibri"/>
                <a:sym typeface="Calibri"/>
              </a:rPr>
              <a:t>         Matthew A.</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p>
            <a:pPr marL="0" lvl="0" indent="0" algn="l" rtl="0">
              <a:spcBef>
                <a:spcPts val="0"/>
              </a:spcBef>
              <a:spcAft>
                <a:spcPts val="0"/>
              </a:spcAft>
              <a:buNone/>
            </a:pPr>
            <a:r>
              <a:rPr lang="en-US" sz="1500" dirty="0">
                <a:latin typeface="Calibri"/>
                <a:ea typeface="Calibri"/>
                <a:cs typeface="Calibri"/>
                <a:sym typeface="Calibri"/>
              </a:rPr>
              <a:t>Members: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AutoNum type="arabicPeriod"/>
            </a:pPr>
            <a:r>
              <a:rPr lang="en-US" sz="1500" dirty="0" err="1">
                <a:latin typeface="Calibri"/>
                <a:ea typeface="Calibri"/>
                <a:cs typeface="Calibri"/>
                <a:sym typeface="Calibri"/>
              </a:rPr>
              <a:t>Jezrel</a:t>
            </a:r>
            <a:r>
              <a:rPr lang="en-US" sz="1500" dirty="0">
                <a:latin typeface="Calibri"/>
                <a:ea typeface="Calibri"/>
                <a:cs typeface="Calibri"/>
                <a:sym typeface="Calibri"/>
              </a:rPr>
              <a:t> S.</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AutoNum type="arabicPeriod"/>
            </a:pPr>
            <a:r>
              <a:rPr lang="en-US" sz="1500" dirty="0">
                <a:latin typeface="Calibri"/>
                <a:ea typeface="Calibri"/>
                <a:cs typeface="Calibri"/>
                <a:sym typeface="Calibri"/>
              </a:rPr>
              <a:t>Crystal P.</a:t>
            </a:r>
            <a:endParaRPr sz="1500" dirty="0">
              <a:latin typeface="Calibri"/>
              <a:ea typeface="Calibri"/>
              <a:cs typeface="Calibri"/>
              <a:sym typeface="Calibri"/>
            </a:endParaRPr>
          </a:p>
        </p:txBody>
      </p:sp>
      <p:sp>
        <p:nvSpPr>
          <p:cNvPr id="16" name="TextBox 15">
            <a:extLst>
              <a:ext uri="{FF2B5EF4-FFF2-40B4-BE49-F238E27FC236}">
                <a16:creationId xmlns:a16="http://schemas.microsoft.com/office/drawing/2014/main" xmlns="" id="{ECC8A500-F7AD-684B-854E-C523235B6033}"/>
              </a:ext>
            </a:extLst>
          </p:cNvPr>
          <p:cNvSpPr txBox="1"/>
          <p:nvPr/>
        </p:nvSpPr>
        <p:spPr>
          <a:xfrm>
            <a:off x="754133" y="429898"/>
            <a:ext cx="4861932" cy="830997"/>
          </a:xfrm>
          <a:prstGeom prst="rect">
            <a:avLst/>
          </a:prstGeom>
          <a:noFill/>
        </p:spPr>
        <p:txBody>
          <a:bodyPr wrap="square" rtlCol="0">
            <a:spAutoFit/>
          </a:bodyPr>
          <a:lstStyle/>
          <a:p>
            <a:r>
              <a:rPr lang="en-US" sz="4800" dirty="0">
                <a:solidFill>
                  <a:schemeClr val="bg1"/>
                </a:solidFill>
                <a:latin typeface="Cooper Black" panose="0208090404030B020404" pitchFamily="18" charset="77"/>
              </a:rPr>
              <a:t>VOLUNTEERS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83"/>
        <p:cNvGrpSpPr/>
        <p:nvPr/>
      </p:nvGrpSpPr>
      <p:grpSpPr>
        <a:xfrm>
          <a:off x="0" y="0"/>
          <a:ext cx="0" cy="0"/>
          <a:chOff x="0" y="0"/>
          <a:chExt cx="0" cy="0"/>
        </a:xfrm>
      </p:grpSpPr>
      <p:pic>
        <p:nvPicPr>
          <p:cNvPr id="8" name="Picture 7" descr="A picture containing toy, decorated, colorful, doll&#10;&#10;Description automatically generated">
            <a:extLst>
              <a:ext uri="{FF2B5EF4-FFF2-40B4-BE49-F238E27FC236}">
                <a16:creationId xmlns:a16="http://schemas.microsoft.com/office/drawing/2014/main" xmlns="" id="{06F116B8-7CB9-F344-B10C-0AA569DAA39E}"/>
              </a:ext>
            </a:extLst>
          </p:cNvPr>
          <p:cNvPicPr>
            <a:picLocks noChangeAspect="1"/>
          </p:cNvPicPr>
          <p:nvPr/>
        </p:nvPicPr>
        <p:blipFill rotWithShape="1">
          <a:blip r:embed="rId3">
            <a:alphaModFix amt="40000"/>
            <a:extLst>
              <a:ext uri="{837473B0-CC2E-450A-ABE3-18F120FF3D39}">
                <a1611:picAttrSrcUrl xmlns:a1611="http://schemas.microsoft.com/office/drawing/2016/11/main" xmlns="" r:id="rId4"/>
              </a:ext>
            </a:extLst>
          </a:blip>
          <a:srcRect t="10000"/>
          <a:stretch/>
        </p:blipFill>
        <p:spPr>
          <a:xfrm>
            <a:off x="20" y="10"/>
            <a:ext cx="12191980" cy="6857990"/>
          </a:xfrm>
          <a:prstGeom prst="rect">
            <a:avLst/>
          </a:prstGeom>
        </p:spPr>
      </p:pic>
      <p:pic>
        <p:nvPicPr>
          <p:cNvPr id="87" name="Google Shape;87;p1" descr="Logo&#10;&#10;Description automatically generated"/>
          <p:cNvPicPr preferRelativeResize="0"/>
          <p:nvPr/>
        </p:nvPicPr>
        <p:blipFill rotWithShape="1">
          <a:blip r:embed="rId5"/>
          <a:srcRect t="9482" r="8" b="166"/>
          <a:stretch/>
        </p:blipFill>
        <p:spPr>
          <a:xfrm>
            <a:off x="9021337" y="3624943"/>
            <a:ext cx="3179558" cy="2579630"/>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6"/>
          <a:srcRect l="515" r="4" b="4"/>
          <a:stretch/>
        </p:blipFill>
        <p:spPr>
          <a:xfrm>
            <a:off x="-63815" y="4594302"/>
            <a:ext cx="2499551" cy="215788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88" name="Google Shape;88;p1"/>
          <p:cNvPicPr preferRelativeResize="0"/>
          <p:nvPr/>
        </p:nvPicPr>
        <p:blipFill rotWithShape="1">
          <a:blip r:embed="rId7"/>
          <a:srcRect l="2517" r="2944" b="-3"/>
          <a:stretch/>
        </p:blipFill>
        <p:spPr>
          <a:xfrm>
            <a:off x="9466325" y="100414"/>
            <a:ext cx="2543540" cy="179699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9" name="Google Shape;89;p1"/>
          <p:cNvSpPr txBox="1"/>
          <p:nvPr/>
        </p:nvSpPr>
        <p:spPr>
          <a:xfrm>
            <a:off x="6395918" y="6204573"/>
            <a:ext cx="2499551" cy="600124"/>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2800" b="1" i="0" u="none" strike="noStrike" cap="none" dirty="0" err="1">
                <a:solidFill>
                  <a:schemeClr val="bg1"/>
                </a:solidFill>
                <a:latin typeface="Avenir"/>
                <a:ea typeface="Avenir"/>
                <a:cs typeface="Avenir"/>
                <a:sym typeface="Avenir"/>
              </a:rPr>
              <a:t>Childmin.org</a:t>
            </a:r>
            <a:endParaRPr lang="en-US" sz="2800" b="1" dirty="0">
              <a:solidFill>
                <a:schemeClr val="bg1"/>
              </a:solidFill>
            </a:endParaRPr>
          </a:p>
        </p:txBody>
      </p:sp>
      <p:sp>
        <p:nvSpPr>
          <p:cNvPr id="9" name="TextBox 8">
            <a:extLst>
              <a:ext uri="{FF2B5EF4-FFF2-40B4-BE49-F238E27FC236}">
                <a16:creationId xmlns:a16="http://schemas.microsoft.com/office/drawing/2014/main" xmlns="" id="{3DEA5921-B410-E949-9542-E05725DE5E8E}"/>
              </a:ext>
            </a:extLst>
          </p:cNvPr>
          <p:cNvSpPr txBox="1"/>
          <p:nvPr/>
        </p:nvSpPr>
        <p:spPr>
          <a:xfrm>
            <a:off x="2676292" y="2253343"/>
            <a:ext cx="7245089" cy="1015663"/>
          </a:xfrm>
          <a:prstGeom prst="rect">
            <a:avLst/>
          </a:prstGeom>
          <a:noFill/>
        </p:spPr>
        <p:txBody>
          <a:bodyPr wrap="square" rtlCol="0">
            <a:spAutoFit/>
          </a:bodyPr>
          <a:lstStyle/>
          <a:p>
            <a:r>
              <a:rPr lang="en-US" sz="6000" dirty="0">
                <a:latin typeface="Cooper Black" panose="0208090404030B020404" pitchFamily="18" charset="77"/>
              </a:rPr>
              <a:t>VIRTUAL VBS</a:t>
            </a:r>
          </a:p>
        </p:txBody>
      </p:sp>
    </p:spTree>
    <p:extLst>
      <p:ext uri="{BB962C8B-B14F-4D97-AF65-F5344CB8AC3E}">
        <p14:creationId xmlns:p14="http://schemas.microsoft.com/office/powerpoint/2010/main" val="11077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10176933" y="5721793"/>
            <a:ext cx="1676400" cy="1097557"/>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938255" y="5842000"/>
            <a:ext cx="1120143" cy="101600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3" name="Picture 2" descr="A screen shot of a video game&#10;&#10;Description automatically generated with low confidence">
            <a:extLst>
              <a:ext uri="{FF2B5EF4-FFF2-40B4-BE49-F238E27FC236}">
                <a16:creationId xmlns:a16="http://schemas.microsoft.com/office/drawing/2014/main" xmlns="" id="{1CD3F959-C181-2843-AC55-50BBF7DE0761}"/>
              </a:ext>
            </a:extLst>
          </p:cNvPr>
          <p:cNvPicPr>
            <a:picLocks noChangeAspect="1"/>
          </p:cNvPicPr>
          <p:nvPr/>
        </p:nvPicPr>
        <p:blipFill>
          <a:blip r:embed="rId5"/>
          <a:stretch>
            <a:fillRect/>
          </a:stretch>
        </p:blipFill>
        <p:spPr>
          <a:xfrm>
            <a:off x="88101" y="1790736"/>
            <a:ext cx="3798663" cy="2848997"/>
          </a:xfrm>
          <a:prstGeom prst="rect">
            <a:avLst/>
          </a:prstGeom>
        </p:spPr>
      </p:pic>
      <p:sp>
        <p:nvSpPr>
          <p:cNvPr id="4" name="TextBox 3">
            <a:extLst>
              <a:ext uri="{FF2B5EF4-FFF2-40B4-BE49-F238E27FC236}">
                <a16:creationId xmlns:a16="http://schemas.microsoft.com/office/drawing/2014/main" xmlns="" id="{69B25951-8C35-3A4A-AF36-E5618ACB9D9B}"/>
              </a:ext>
            </a:extLst>
          </p:cNvPr>
          <p:cNvSpPr txBox="1"/>
          <p:nvPr/>
        </p:nvSpPr>
        <p:spPr>
          <a:xfrm>
            <a:off x="3886764" y="1317685"/>
            <a:ext cx="8022966" cy="4524315"/>
          </a:xfrm>
          <a:prstGeom prst="rect">
            <a:avLst/>
          </a:prstGeom>
          <a:noFill/>
        </p:spPr>
        <p:txBody>
          <a:bodyPr wrap="square" rtlCol="0">
            <a:spAutoFit/>
          </a:bodyPr>
          <a:lstStyle/>
          <a:p>
            <a:pPr marL="514350" indent="-514350">
              <a:buAutoNum type="arabicPeriod"/>
            </a:pPr>
            <a:r>
              <a:rPr lang="en-US" sz="2400" dirty="0">
                <a:solidFill>
                  <a:schemeClr val="bg1"/>
                </a:solidFill>
              </a:rPr>
              <a:t>Produce VBS videos for each day following the sequence of the daily program.  Add already made music videos, puppet videos, and other videos that is in the VBS kit that you purchased. To personalized each video, add the hosting in the video. You can also video taped actors from your church to do the bible story time. Modify the script as needed. Post the videos on YouTube or stream it via zoom.  The children can watch and do the activities at any time with the parents, or with a group via zoom.  You can pause the video when it’s time to do the activities. If using zoom, you need a host to play and pause the video. </a:t>
            </a:r>
          </a:p>
          <a:p>
            <a:endParaRPr lang="en-US" sz="2400" dirty="0">
              <a:solidFill>
                <a:schemeClr val="bg1"/>
              </a:solidFill>
            </a:endParaRPr>
          </a:p>
        </p:txBody>
      </p:sp>
      <p:sp>
        <p:nvSpPr>
          <p:cNvPr id="2" name="TextBox 1">
            <a:extLst>
              <a:ext uri="{FF2B5EF4-FFF2-40B4-BE49-F238E27FC236}">
                <a16:creationId xmlns:a16="http://schemas.microsoft.com/office/drawing/2014/main" xmlns="" id="{89407300-3BAB-EA43-AB43-488FE3639CFC}"/>
              </a:ext>
            </a:extLst>
          </p:cNvPr>
          <p:cNvSpPr txBox="1"/>
          <p:nvPr/>
        </p:nvSpPr>
        <p:spPr>
          <a:xfrm>
            <a:off x="2541717" y="254314"/>
            <a:ext cx="8229600" cy="646331"/>
          </a:xfrm>
          <a:prstGeom prst="rect">
            <a:avLst/>
          </a:prstGeom>
          <a:noFill/>
        </p:spPr>
        <p:txBody>
          <a:bodyPr wrap="square" rtlCol="0">
            <a:spAutoFit/>
          </a:bodyPr>
          <a:lstStyle/>
          <a:p>
            <a:r>
              <a:rPr lang="en-US" sz="3600" dirty="0">
                <a:solidFill>
                  <a:schemeClr val="bg1"/>
                </a:solidFill>
              </a:rPr>
              <a:t>TWO APPROACHES TO VIRTUAL VBS</a:t>
            </a:r>
          </a:p>
        </p:txBody>
      </p:sp>
    </p:spTree>
    <p:extLst>
      <p:ext uri="{BB962C8B-B14F-4D97-AF65-F5344CB8AC3E}">
        <p14:creationId xmlns:p14="http://schemas.microsoft.com/office/powerpoint/2010/main" val="300317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10176933" y="5721793"/>
            <a:ext cx="1676400" cy="1097557"/>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938255" y="5842000"/>
            <a:ext cx="1120143" cy="101600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5" name="TextBox 4">
            <a:extLst>
              <a:ext uri="{FF2B5EF4-FFF2-40B4-BE49-F238E27FC236}">
                <a16:creationId xmlns:a16="http://schemas.microsoft.com/office/drawing/2014/main" xmlns="" id="{039423E5-6C89-7643-B66B-0CFD1B9D68AD}"/>
              </a:ext>
            </a:extLst>
          </p:cNvPr>
          <p:cNvSpPr txBox="1"/>
          <p:nvPr/>
        </p:nvSpPr>
        <p:spPr>
          <a:xfrm>
            <a:off x="338667" y="1127646"/>
            <a:ext cx="11757328" cy="5262979"/>
          </a:xfrm>
          <a:prstGeom prst="rect">
            <a:avLst/>
          </a:prstGeom>
          <a:noFill/>
        </p:spPr>
        <p:txBody>
          <a:bodyPr wrap="square" rtlCol="0">
            <a:spAutoFit/>
          </a:bodyPr>
          <a:lstStyle/>
          <a:p>
            <a:r>
              <a:rPr lang="en-US" sz="2400" dirty="0">
                <a:solidFill>
                  <a:schemeClr val="bg1"/>
                </a:solidFill>
              </a:rPr>
              <a:t>2. Do a live virtual VBS via zoom or google meet for a more interactive VBS. Run the live session for at least 2.5 hrs. each day for the whole week. The Host is live and wears a costume.</a:t>
            </a:r>
          </a:p>
          <a:p>
            <a:r>
              <a:rPr lang="en-US" sz="2400" dirty="0">
                <a:solidFill>
                  <a:schemeClr val="bg1"/>
                </a:solidFill>
              </a:rPr>
              <a:t>What you need:</a:t>
            </a:r>
          </a:p>
          <a:p>
            <a:pPr marL="514350" indent="-514350">
              <a:buAutoNum type="alphaLcPeriod"/>
            </a:pPr>
            <a:r>
              <a:rPr lang="en-US" sz="2400" dirty="0">
                <a:solidFill>
                  <a:schemeClr val="bg1"/>
                </a:solidFill>
              </a:rPr>
              <a:t>Purchase a VBS curriculum that is ready for virtual VBS. If the kit is for in-person only, the host needs to modify the script for each day and use any already made Videos included in the kit such as music videos, puppet videos, story videos, etc. and play them following the sequence of the program for each day.</a:t>
            </a:r>
          </a:p>
          <a:p>
            <a:pPr marL="457200" indent="-457200">
              <a:buAutoNum type="alphaLcPeriod" startAt="2"/>
            </a:pPr>
            <a:r>
              <a:rPr lang="en-US" sz="2400" dirty="0">
                <a:solidFill>
                  <a:schemeClr val="bg1"/>
                </a:solidFill>
              </a:rPr>
              <a:t>Communicate to the parents/guardians that they need to be with their child when the live session begins to assist and to reinforce what the child is learning on each day.  </a:t>
            </a:r>
          </a:p>
          <a:p>
            <a:pPr marL="457200" indent="-457200">
              <a:buFontTx/>
              <a:buAutoNum type="alphaLcPeriod" startAt="2"/>
            </a:pPr>
            <a:r>
              <a:rPr lang="en-US" sz="2400" dirty="0">
                <a:solidFill>
                  <a:schemeClr val="bg1"/>
                </a:solidFill>
              </a:rPr>
              <a:t>Have the parents set up the materials for each station activity ahead of time, so the children can get right to it when it’s time to do the activities (i.e., bake the cookies for the snack station early, so that the child will only need to put the decoration). </a:t>
            </a:r>
          </a:p>
          <a:p>
            <a:pPr marL="457200" indent="-457200">
              <a:buAutoNum type="alphaLcPeriod" startAt="2"/>
            </a:pPr>
            <a:endParaRPr lang="en-US" sz="2400" dirty="0">
              <a:solidFill>
                <a:schemeClr val="bg1"/>
              </a:solidFill>
            </a:endParaRPr>
          </a:p>
        </p:txBody>
      </p:sp>
      <p:sp>
        <p:nvSpPr>
          <p:cNvPr id="2" name="TextBox 1">
            <a:extLst>
              <a:ext uri="{FF2B5EF4-FFF2-40B4-BE49-F238E27FC236}">
                <a16:creationId xmlns:a16="http://schemas.microsoft.com/office/drawing/2014/main" xmlns="" id="{89407300-3BAB-EA43-AB43-488FE3639CFC}"/>
              </a:ext>
            </a:extLst>
          </p:cNvPr>
          <p:cNvSpPr txBox="1"/>
          <p:nvPr/>
        </p:nvSpPr>
        <p:spPr>
          <a:xfrm>
            <a:off x="2219983" y="264263"/>
            <a:ext cx="8229600" cy="646331"/>
          </a:xfrm>
          <a:prstGeom prst="rect">
            <a:avLst/>
          </a:prstGeom>
          <a:noFill/>
        </p:spPr>
        <p:txBody>
          <a:bodyPr wrap="square" rtlCol="0">
            <a:spAutoFit/>
          </a:bodyPr>
          <a:lstStyle/>
          <a:p>
            <a:r>
              <a:rPr lang="en-US" sz="3600" dirty="0">
                <a:solidFill>
                  <a:schemeClr val="bg1"/>
                </a:solidFill>
              </a:rPr>
              <a:t>TWO APPROACHES TO VIRTUAL VBS</a:t>
            </a:r>
          </a:p>
        </p:txBody>
      </p:sp>
      <p:pic>
        <p:nvPicPr>
          <p:cNvPr id="8" name="Picture 7" descr="A screen shot of a video game&#10;&#10;Description automatically generated with low confidence">
            <a:extLst>
              <a:ext uri="{FF2B5EF4-FFF2-40B4-BE49-F238E27FC236}">
                <a16:creationId xmlns:a16="http://schemas.microsoft.com/office/drawing/2014/main" xmlns="" id="{F043E6E2-D904-6A48-B8D4-CADB0CDB0611}"/>
              </a:ext>
            </a:extLst>
          </p:cNvPr>
          <p:cNvPicPr>
            <a:picLocks noChangeAspect="1"/>
          </p:cNvPicPr>
          <p:nvPr/>
        </p:nvPicPr>
        <p:blipFill>
          <a:blip r:embed="rId5"/>
          <a:stretch>
            <a:fillRect/>
          </a:stretch>
        </p:blipFill>
        <p:spPr>
          <a:xfrm>
            <a:off x="10058398" y="133864"/>
            <a:ext cx="1403750" cy="1052813"/>
          </a:xfrm>
          <a:prstGeom prst="rect">
            <a:avLst/>
          </a:prstGeom>
        </p:spPr>
      </p:pic>
    </p:spTree>
    <p:extLst>
      <p:ext uri="{BB962C8B-B14F-4D97-AF65-F5344CB8AC3E}">
        <p14:creationId xmlns:p14="http://schemas.microsoft.com/office/powerpoint/2010/main" val="103985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875865"/>
            <a:ext cx="1761114" cy="943485"/>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8" y="5875866"/>
            <a:ext cx="1137076" cy="982133"/>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2" name="TextBox 1">
            <a:extLst>
              <a:ext uri="{FF2B5EF4-FFF2-40B4-BE49-F238E27FC236}">
                <a16:creationId xmlns:a16="http://schemas.microsoft.com/office/drawing/2014/main" xmlns="" id="{09F18576-EC8A-3B46-B6B4-7556274EA56E}"/>
              </a:ext>
            </a:extLst>
          </p:cNvPr>
          <p:cNvSpPr txBox="1"/>
          <p:nvPr/>
        </p:nvSpPr>
        <p:spPr>
          <a:xfrm>
            <a:off x="948267" y="355600"/>
            <a:ext cx="9939865" cy="584775"/>
          </a:xfrm>
          <a:prstGeom prst="rect">
            <a:avLst/>
          </a:prstGeom>
          <a:noFill/>
        </p:spPr>
        <p:txBody>
          <a:bodyPr wrap="square" rtlCol="0">
            <a:spAutoFit/>
          </a:bodyPr>
          <a:lstStyle/>
          <a:p>
            <a:r>
              <a:rPr lang="en-US" sz="3200" dirty="0">
                <a:solidFill>
                  <a:schemeClr val="bg1"/>
                </a:solidFill>
              </a:rPr>
              <a:t>WHAT TO PREPARE WHEN DOING LIVE VIRTUAL VBS</a:t>
            </a:r>
          </a:p>
        </p:txBody>
      </p:sp>
      <p:sp>
        <p:nvSpPr>
          <p:cNvPr id="7" name="TextBox 6">
            <a:extLst>
              <a:ext uri="{FF2B5EF4-FFF2-40B4-BE49-F238E27FC236}">
                <a16:creationId xmlns:a16="http://schemas.microsoft.com/office/drawing/2014/main" xmlns="" id="{51E1EB93-E580-D34F-8FBB-738F260A1A32}"/>
              </a:ext>
            </a:extLst>
          </p:cNvPr>
          <p:cNvSpPr txBox="1"/>
          <p:nvPr/>
        </p:nvSpPr>
        <p:spPr>
          <a:xfrm>
            <a:off x="0" y="1066801"/>
            <a:ext cx="12327466" cy="5016758"/>
          </a:xfrm>
          <a:prstGeom prst="rect">
            <a:avLst/>
          </a:prstGeom>
          <a:noFill/>
        </p:spPr>
        <p:txBody>
          <a:bodyPr wrap="square" rtlCol="0">
            <a:spAutoFit/>
          </a:bodyPr>
          <a:lstStyle/>
          <a:p>
            <a:r>
              <a:rPr lang="en-US" sz="2000" dirty="0">
                <a:solidFill>
                  <a:schemeClr val="bg1"/>
                </a:solidFill>
              </a:rPr>
              <a:t>1.    Review the manual for each station first. Check the materials needed for each day on each activity station. </a:t>
            </a:r>
          </a:p>
          <a:p>
            <a:pPr marL="457200" indent="-457200">
              <a:buAutoNum type="arabicPeriod" startAt="2"/>
            </a:pPr>
            <a:r>
              <a:rPr lang="en-US" sz="2000" dirty="0">
                <a:solidFill>
                  <a:schemeClr val="bg1"/>
                </a:solidFill>
              </a:rPr>
              <a:t>Prepare the materials ahead of time and put all the materials on a string backpack for each participant. Use a nice folder to organize the printed materials.</a:t>
            </a:r>
          </a:p>
          <a:p>
            <a:r>
              <a:rPr lang="en-US" sz="2000" dirty="0">
                <a:solidFill>
                  <a:schemeClr val="bg1"/>
                </a:solidFill>
              </a:rPr>
              <a:t>	a.  Print any templates needed for arts and crafts.</a:t>
            </a:r>
          </a:p>
          <a:p>
            <a:r>
              <a:rPr lang="en-US" sz="2000" dirty="0">
                <a:solidFill>
                  <a:schemeClr val="bg1"/>
                </a:solidFill>
              </a:rPr>
              <a:t>	b. Provide to the parents the snack station recipe and the list of items they need to purchase for the snack </a:t>
            </a:r>
          </a:p>
          <a:p>
            <a:r>
              <a:rPr lang="en-US" sz="2000" dirty="0">
                <a:solidFill>
                  <a:schemeClr val="bg1"/>
                </a:solidFill>
              </a:rPr>
              <a:t>          station. Provide also a list of items they need that are not included in the string backpack.</a:t>
            </a:r>
          </a:p>
          <a:p>
            <a:r>
              <a:rPr lang="en-US" sz="2000" dirty="0">
                <a:solidFill>
                  <a:schemeClr val="bg1"/>
                </a:solidFill>
              </a:rPr>
              <a:t>	c. Provide art supplies to each participant as much as possible. Consider providing some colored paper, glue, </a:t>
            </a:r>
          </a:p>
          <a:p>
            <a:r>
              <a:rPr lang="en-US" sz="2000" dirty="0">
                <a:solidFill>
                  <a:schemeClr val="bg1"/>
                </a:solidFill>
              </a:rPr>
              <a:t>          crayons, stickers, etc. Buy the craft supplies in bulk &amp; as early as possible. Consider shipping time &amp;distribution.</a:t>
            </a:r>
          </a:p>
          <a:p>
            <a:r>
              <a:rPr lang="en-US" sz="2000" dirty="0">
                <a:solidFill>
                  <a:schemeClr val="bg1"/>
                </a:solidFill>
              </a:rPr>
              <a:t>       d. Consider labeling the items you provided as to what day they need them.</a:t>
            </a:r>
          </a:p>
          <a:p>
            <a:r>
              <a:rPr lang="en-US" sz="2000" dirty="0">
                <a:solidFill>
                  <a:schemeClr val="bg1"/>
                </a:solidFill>
              </a:rPr>
              <a:t>       e. Set up a location, day and time when they can pick up their string backpack/materials.</a:t>
            </a:r>
          </a:p>
          <a:p>
            <a:r>
              <a:rPr lang="en-US" sz="2000" dirty="0">
                <a:solidFill>
                  <a:schemeClr val="bg1"/>
                </a:solidFill>
              </a:rPr>
              <a:t>3. Print the Certificate of Attendance ahead of time and give the certificate the same day they pick up their materials. </a:t>
            </a:r>
          </a:p>
          <a:p>
            <a:r>
              <a:rPr lang="en-US" sz="2000" dirty="0">
                <a:solidFill>
                  <a:schemeClr val="bg1"/>
                </a:solidFill>
              </a:rPr>
              <a:t>   Provide instruction to the parents that they will only give the certificate to their child on the day of the  Virtual </a:t>
            </a:r>
          </a:p>
          <a:p>
            <a:r>
              <a:rPr lang="en-US" sz="2000" dirty="0">
                <a:solidFill>
                  <a:schemeClr val="bg1"/>
                </a:solidFill>
              </a:rPr>
              <a:t>   VBS Graduation ceremony. Keep the parents on the loop as you plan for Virtual ceremony. </a:t>
            </a:r>
          </a:p>
          <a:p>
            <a:r>
              <a:rPr lang="en-US" sz="2000" dirty="0">
                <a:solidFill>
                  <a:schemeClr val="bg1"/>
                </a:solidFill>
              </a:rPr>
              <a:t>4. Create a Facebook group page to allow all participants to post videos and pictures they took for each day.  Create </a:t>
            </a:r>
          </a:p>
          <a:p>
            <a:r>
              <a:rPr lang="en-US" sz="2000" dirty="0">
                <a:solidFill>
                  <a:schemeClr val="bg1"/>
                </a:solidFill>
              </a:rPr>
              <a:t>   an Album to sort the postings by date. </a:t>
            </a:r>
          </a:p>
          <a:p>
            <a:r>
              <a:rPr lang="en-US" sz="2000" dirty="0">
                <a:solidFill>
                  <a:schemeClr val="bg1"/>
                </a:solidFill>
              </a:rPr>
              <a:t> </a:t>
            </a:r>
          </a:p>
        </p:txBody>
      </p:sp>
    </p:spTree>
    <p:extLst>
      <p:ext uri="{BB962C8B-B14F-4D97-AF65-F5344CB8AC3E}">
        <p14:creationId xmlns:p14="http://schemas.microsoft.com/office/powerpoint/2010/main" val="379268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2" name="TextBox 1">
            <a:extLst>
              <a:ext uri="{FF2B5EF4-FFF2-40B4-BE49-F238E27FC236}">
                <a16:creationId xmlns:a16="http://schemas.microsoft.com/office/drawing/2014/main" xmlns="" id="{09F18576-EC8A-3B46-B6B4-7556274EA56E}"/>
              </a:ext>
            </a:extLst>
          </p:cNvPr>
          <p:cNvSpPr txBox="1"/>
          <p:nvPr/>
        </p:nvSpPr>
        <p:spPr>
          <a:xfrm>
            <a:off x="2099733" y="355600"/>
            <a:ext cx="8788400" cy="584775"/>
          </a:xfrm>
          <a:prstGeom prst="rect">
            <a:avLst/>
          </a:prstGeom>
          <a:noFill/>
        </p:spPr>
        <p:txBody>
          <a:bodyPr wrap="square" rtlCol="0">
            <a:spAutoFit/>
          </a:bodyPr>
          <a:lstStyle/>
          <a:p>
            <a:r>
              <a:rPr lang="en-US" sz="3200" dirty="0">
                <a:solidFill>
                  <a:schemeClr val="bg1"/>
                </a:solidFill>
              </a:rPr>
              <a:t>IN- PERSON &amp; VIRTUAL VBS GRADUATION</a:t>
            </a:r>
          </a:p>
        </p:txBody>
      </p:sp>
      <p:sp>
        <p:nvSpPr>
          <p:cNvPr id="7" name="TextBox 6">
            <a:extLst>
              <a:ext uri="{FF2B5EF4-FFF2-40B4-BE49-F238E27FC236}">
                <a16:creationId xmlns:a16="http://schemas.microsoft.com/office/drawing/2014/main" xmlns="" id="{51E1EB93-E580-D34F-8FBB-738F260A1A32}"/>
              </a:ext>
            </a:extLst>
          </p:cNvPr>
          <p:cNvSpPr txBox="1"/>
          <p:nvPr/>
        </p:nvSpPr>
        <p:spPr>
          <a:xfrm>
            <a:off x="0" y="1156277"/>
            <a:ext cx="12192000" cy="4708981"/>
          </a:xfrm>
          <a:prstGeom prst="rect">
            <a:avLst/>
          </a:prstGeom>
          <a:noFill/>
        </p:spPr>
        <p:txBody>
          <a:bodyPr wrap="square" rtlCol="0">
            <a:spAutoFit/>
          </a:bodyPr>
          <a:lstStyle/>
          <a:p>
            <a:r>
              <a:rPr lang="en-US" sz="2000" dirty="0">
                <a:solidFill>
                  <a:schemeClr val="bg1"/>
                </a:solidFill>
              </a:rPr>
              <a:t>The Virtual VBS Graduation can be done on a Sabbath. The program can be partially recorded if using zoom and streaming live at the same time. This type of programming, you will be able to do a live ceremony, where you can put the spotlight to the participant receiving the certificate from the parent. </a:t>
            </a:r>
          </a:p>
          <a:p>
            <a:r>
              <a:rPr lang="en-US" sz="2000" dirty="0">
                <a:solidFill>
                  <a:schemeClr val="bg1"/>
                </a:solidFill>
              </a:rPr>
              <a:t>When giving parts to the children, consider giving out parts as early as possible to avoid late submission of their videos, and to give them enough time to practice and record.  Ideal is to have the Virtual Graduation ceremony Two weeks after the VBS. In your video, consider highlighting the best parts of your VBS. Gather all the pictures and videos taken by each participants. Include the parents in the program and give every child a part in the graduation.</a:t>
            </a:r>
          </a:p>
          <a:p>
            <a:endParaRPr lang="en-US" sz="2000" dirty="0">
              <a:solidFill>
                <a:schemeClr val="bg1"/>
              </a:solidFill>
            </a:endParaRPr>
          </a:p>
          <a:p>
            <a:r>
              <a:rPr lang="en-US" sz="2000" dirty="0">
                <a:solidFill>
                  <a:schemeClr val="bg1"/>
                </a:solidFill>
              </a:rPr>
              <a:t>For in-person VBS, distribute the parts on the second day of the VBS. Have your VBS Graduation program Coordinator take care of the program. Most of the time, the VBS graduation is done on the last day of the VBS. So, since there’s not much time for practice, consider giving parts in groups. Gather the crafts the children made and let them present it. Include the group leaders when children perform their parts.</a:t>
            </a:r>
          </a:p>
          <a:p>
            <a:endParaRPr lang="en-US" sz="2000" dirty="0">
              <a:solidFill>
                <a:schemeClr val="bg1"/>
              </a:solidFill>
            </a:endParaRPr>
          </a:p>
          <a:p>
            <a:r>
              <a:rPr lang="en-US" sz="2000" dirty="0">
                <a:solidFill>
                  <a:schemeClr val="bg1"/>
                </a:solidFill>
              </a:rPr>
              <a:t>See a sample of our live virtual VBS highlighting what we did for the entire week. </a:t>
            </a:r>
          </a:p>
          <a:p>
            <a:r>
              <a:rPr lang="en-US" sz="2000" dirty="0">
                <a:solidFill>
                  <a:schemeClr val="bg1"/>
                </a:solidFill>
              </a:rPr>
              <a:t>Video on the next slide.</a:t>
            </a:r>
          </a:p>
        </p:txBody>
      </p:sp>
    </p:spTree>
    <p:extLst>
      <p:ext uri="{BB962C8B-B14F-4D97-AF65-F5344CB8AC3E}">
        <p14:creationId xmlns:p14="http://schemas.microsoft.com/office/powerpoint/2010/main" val="92528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8" name="Picture 8">
            <a:extLst>
              <a:ext uri="{FF2B5EF4-FFF2-40B4-BE49-F238E27FC236}">
                <a16:creationId xmlns:a16="http://schemas.microsoft.com/office/drawing/2014/main" xmlns="" id="{68D54FE1-A06A-B747-BE27-53B0E54E7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4" y="1061887"/>
            <a:ext cx="6451600" cy="42799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2;p4">
            <a:extLst>
              <a:ext uri="{FF2B5EF4-FFF2-40B4-BE49-F238E27FC236}">
                <a16:creationId xmlns:a16="http://schemas.microsoft.com/office/drawing/2014/main" xmlns="" id="{7378F1B0-0E8B-3B4C-8C76-2D0AA89CD87B}"/>
              </a:ext>
            </a:extLst>
          </p:cNvPr>
          <p:cNvSpPr txBox="1">
            <a:spLocks/>
          </p:cNvSpPr>
          <p:nvPr/>
        </p:nvSpPr>
        <p:spPr>
          <a:xfrm>
            <a:off x="6482420" y="1684478"/>
            <a:ext cx="5439050" cy="2754075"/>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20000"/>
              </a:lnSpc>
              <a:spcBef>
                <a:spcPts val="0"/>
              </a:spcBef>
              <a:buClr>
                <a:srgbClr val="D92B33"/>
              </a:buClr>
              <a:buSzPct val="100000"/>
            </a:pPr>
            <a:r>
              <a:rPr lang="en-US" sz="3600" b="1" dirty="0">
                <a:solidFill>
                  <a:schemeClr val="bg1"/>
                </a:solidFill>
                <a:latin typeface="Avenir Book" panose="02000503020000020003" pitchFamily="2" charset="0"/>
                <a:ea typeface="Avenir"/>
                <a:cs typeface="Avenir"/>
                <a:sym typeface="Avenir"/>
              </a:rPr>
              <a:t>“Commit your works to the Lord, and your thoughts will be established.”</a:t>
            </a:r>
            <a:endParaRPr lang="en-US" sz="3600" b="1" dirty="0">
              <a:solidFill>
                <a:schemeClr val="bg1"/>
              </a:solidFill>
              <a:latin typeface="Avenir Book" panose="02000503020000020003" pitchFamily="2" charset="0"/>
            </a:endParaRPr>
          </a:p>
          <a:p>
            <a:pPr>
              <a:lnSpc>
                <a:spcPct val="90000"/>
              </a:lnSpc>
              <a:buClr>
                <a:srgbClr val="D92B33"/>
              </a:buClr>
              <a:buSzPct val="100000"/>
            </a:pPr>
            <a:r>
              <a:rPr lang="en-US" sz="3600" b="1" dirty="0">
                <a:solidFill>
                  <a:schemeClr val="bg1"/>
                </a:solidFill>
                <a:latin typeface="Avenir Book" panose="02000503020000020003" pitchFamily="2" charset="0"/>
                <a:ea typeface="Avenir"/>
                <a:cs typeface="Avenir"/>
                <a:sym typeface="Avenir"/>
              </a:rPr>
              <a:t>Proverbs 16:3 NKJV</a:t>
            </a:r>
            <a:endParaRPr lang="en-US" sz="3600" b="1" dirty="0">
              <a:solidFill>
                <a:schemeClr val="bg1"/>
              </a:solidFill>
              <a:latin typeface="Avenir Book" panose="02000503020000020003" pitchFamily="2" charset="0"/>
            </a:endParaRPr>
          </a:p>
          <a:p>
            <a:pPr algn="l">
              <a:lnSpc>
                <a:spcPct val="90000"/>
              </a:lnSpc>
              <a:buClr>
                <a:schemeClr val="dk1"/>
              </a:buClr>
              <a:buSzPct val="100000"/>
            </a:pPr>
            <a:endParaRPr lang="en-US" dirty="0"/>
          </a:p>
        </p:txBody>
      </p:sp>
    </p:spTree>
    <p:extLst>
      <p:ext uri="{BB962C8B-B14F-4D97-AF65-F5344CB8AC3E}">
        <p14:creationId xmlns:p14="http://schemas.microsoft.com/office/powerpoint/2010/main" val="104359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3"/>
        <p:cNvGrpSpPr/>
        <p:nvPr/>
      </p:nvGrpSpPr>
      <p:grpSpPr>
        <a:xfrm>
          <a:off x="0" y="0"/>
          <a:ext cx="0" cy="0"/>
          <a:chOff x="0" y="0"/>
          <a:chExt cx="0" cy="0"/>
        </a:xfrm>
      </p:grpSpPr>
      <p:sp>
        <p:nvSpPr>
          <p:cNvPr id="4" name="TextBox 3">
            <a:extLst>
              <a:ext uri="{FF2B5EF4-FFF2-40B4-BE49-F238E27FC236}">
                <a16:creationId xmlns:a16="http://schemas.microsoft.com/office/drawing/2014/main" xmlns="" id="{82D345FF-2963-2B42-A3A4-FFB8B49140DF}"/>
              </a:ext>
            </a:extLst>
          </p:cNvPr>
          <p:cNvSpPr txBox="1"/>
          <p:nvPr/>
        </p:nvSpPr>
        <p:spPr>
          <a:xfrm>
            <a:off x="6355080" y="1600200"/>
            <a:ext cx="5684520" cy="2621280"/>
          </a:xfrm>
          <a:prstGeom prst="rect">
            <a:avLst/>
          </a:prstGeom>
        </p:spPr>
        <p:txBody>
          <a:bodyPr vert="horz" wrap="square" lIns="182880" tIns="182880" rIns="182880" bIns="182880" rtlCol="0" anchor="ctr">
            <a:noAutofit/>
          </a:bodyPr>
          <a:lstStyle/>
          <a:p>
            <a:pPr algn="ctr" defTabSz="914400">
              <a:lnSpc>
                <a:spcPct val="90000"/>
              </a:lnSpc>
              <a:spcBef>
                <a:spcPct val="0"/>
              </a:spcBef>
              <a:spcAft>
                <a:spcPts val="600"/>
              </a:spcAft>
            </a:pPr>
            <a:r>
              <a:rPr lang="en-US" sz="2800" b="1" kern="1200" cap="all" spc="200" baseline="0" dirty="0">
                <a:solidFill>
                  <a:srgbClr val="262626"/>
                </a:solidFill>
                <a:latin typeface="Adobe Garamond Pro Bold" panose="02020502060506020403" pitchFamily="18" charset="0"/>
                <a:ea typeface="+mj-ea"/>
                <a:cs typeface="+mj-cs"/>
              </a:rPr>
              <a:t>VBS is an opportunity for children to do authentic ministry.</a:t>
            </a:r>
          </a:p>
        </p:txBody>
      </p:sp>
      <p:pic>
        <p:nvPicPr>
          <p:cNvPr id="10" name="Picture 9" descr="A person holding a rock&#10;&#10;Description automatically generated with medium confidence">
            <a:extLst>
              <a:ext uri="{FF2B5EF4-FFF2-40B4-BE49-F238E27FC236}">
                <a16:creationId xmlns:a16="http://schemas.microsoft.com/office/drawing/2014/main" xmlns="" id="{F78E96B1-10E4-734A-80B6-9F1BC5D48675}"/>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7677" r="15656"/>
          <a:stretch/>
        </p:blipFill>
        <p:spPr>
          <a:xfrm>
            <a:off x="1" y="10"/>
            <a:ext cx="6095999" cy="6857990"/>
          </a:xfrm>
          <a:prstGeom prst="rect">
            <a:avLst/>
          </a:prstGeom>
        </p:spPr>
      </p:pic>
      <p:sp>
        <p:nvSpPr>
          <p:cNvPr id="12" name="TextBox 11">
            <a:extLst>
              <a:ext uri="{FF2B5EF4-FFF2-40B4-BE49-F238E27FC236}">
                <a16:creationId xmlns:a16="http://schemas.microsoft.com/office/drawing/2014/main" xmlns="" id="{5E2697F0-9799-4C4E-8BA2-16CE6EE9DBDF}"/>
              </a:ext>
            </a:extLst>
          </p:cNvPr>
          <p:cNvSpPr txBox="1"/>
          <p:nvPr/>
        </p:nvSpPr>
        <p:spPr>
          <a:xfrm>
            <a:off x="3675145" y="6657945"/>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lickr.com/photos/crazymandi/7632203602/">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pic>
        <p:nvPicPr>
          <p:cNvPr id="23" name="Google Shape;87;p1" descr="Logo&#10;&#10;Description automatically generated">
            <a:extLst>
              <a:ext uri="{FF2B5EF4-FFF2-40B4-BE49-F238E27FC236}">
                <a16:creationId xmlns:a16="http://schemas.microsoft.com/office/drawing/2014/main" xmlns="" id="{BE1F7611-A053-CB49-AEF0-B749F3CD7851}"/>
              </a:ext>
            </a:extLst>
          </p:cNvPr>
          <p:cNvPicPr preferRelativeResize="0"/>
          <p:nvPr/>
        </p:nvPicPr>
        <p:blipFill rotWithShape="1">
          <a:blip r:embed="rId6"/>
          <a:srcRect t="9482" r="8" b="166"/>
          <a:stretch/>
        </p:blipFill>
        <p:spPr>
          <a:xfrm>
            <a:off x="10043160" y="5440680"/>
            <a:ext cx="1996440" cy="1417320"/>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24" name="Google Shape;86;p1" descr="Icon&#10;&#10;Description automatically generated">
            <a:extLst>
              <a:ext uri="{FF2B5EF4-FFF2-40B4-BE49-F238E27FC236}">
                <a16:creationId xmlns:a16="http://schemas.microsoft.com/office/drawing/2014/main" xmlns="" id="{71E5F7A7-B284-3B49-BC08-4D54BAFCD442}"/>
              </a:ext>
            </a:extLst>
          </p:cNvPr>
          <p:cNvPicPr preferRelativeResize="0"/>
          <p:nvPr/>
        </p:nvPicPr>
        <p:blipFill rotWithShape="1">
          <a:blip r:embed="rId7"/>
          <a:srcRect l="515" r="4" b="4"/>
          <a:stretch/>
        </p:blipFill>
        <p:spPr>
          <a:xfrm>
            <a:off x="8399544" y="5640731"/>
            <a:ext cx="1371600" cy="1217269"/>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25" name="Google Shape;101;g1116bc6ed8e_0_22">
            <a:extLst>
              <a:ext uri="{FF2B5EF4-FFF2-40B4-BE49-F238E27FC236}">
                <a16:creationId xmlns:a16="http://schemas.microsoft.com/office/drawing/2014/main" xmlns="" id="{A8ACBCD2-F4E8-5B48-915A-3808ADF2BFFF}"/>
              </a:ext>
            </a:extLst>
          </p:cNvPr>
          <p:cNvSpPr txBox="1"/>
          <p:nvPr/>
        </p:nvSpPr>
        <p:spPr>
          <a:xfrm>
            <a:off x="6675600" y="3823444"/>
            <a:ext cx="53640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i="1" dirty="0">
                <a:solidFill>
                  <a:srgbClr val="303030"/>
                </a:solidFill>
              </a:rPr>
              <a:t>“Use VBS to create opportunities to reach out to children who have never heard the gospel.”</a:t>
            </a:r>
            <a:endParaRPr sz="2400" i="1" dirty="0">
              <a:latin typeface="Calibri"/>
              <a:ea typeface="Calibri"/>
              <a:cs typeface="Calibri"/>
              <a:sym typeface="Calibri"/>
            </a:endParaRPr>
          </a:p>
        </p:txBody>
      </p:sp>
    </p:spTree>
    <p:extLst>
      <p:ext uri="{BB962C8B-B14F-4D97-AF65-F5344CB8AC3E}">
        <p14:creationId xmlns:p14="http://schemas.microsoft.com/office/powerpoint/2010/main" val="209942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0"/>
          <p:cNvSpPr/>
          <p:nvPr/>
        </p:nvSpPr>
        <p:spPr>
          <a:xfrm>
            <a:off x="0" y="0"/>
            <a:ext cx="12192000" cy="5377912"/>
          </a:xfrm>
          <a:prstGeom prst="rect">
            <a:avLst/>
          </a:prstGeom>
          <a:solidFill>
            <a:srgbClr val="D92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0"/>
          <p:cNvSpPr/>
          <p:nvPr/>
        </p:nvSpPr>
        <p:spPr>
          <a:xfrm>
            <a:off x="2167418" y="1904126"/>
            <a:ext cx="785716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chemeClr val="lt1"/>
                </a:solidFill>
                <a:latin typeface="Avenir"/>
                <a:ea typeface="Avenir"/>
                <a:cs typeface="Avenir"/>
                <a:sym typeface="Avenir"/>
              </a:rPr>
              <a:t>Thank you!</a:t>
            </a:r>
            <a:endParaRPr sz="9600">
              <a:solidFill>
                <a:schemeClr val="lt1"/>
              </a:solidFill>
              <a:latin typeface="Calibri"/>
              <a:ea typeface="Calibri"/>
              <a:cs typeface="Calibri"/>
              <a:sym typeface="Calibri"/>
            </a:endParaRPr>
          </a:p>
        </p:txBody>
      </p:sp>
      <p:pic>
        <p:nvPicPr>
          <p:cNvPr id="418" name="Google Shape;418;p10"/>
          <p:cNvPicPr preferRelativeResize="0"/>
          <p:nvPr/>
        </p:nvPicPr>
        <p:blipFill rotWithShape="1">
          <a:blip r:embed="rId3">
            <a:alphaModFix/>
          </a:blip>
          <a:srcRect/>
          <a:stretch/>
        </p:blipFill>
        <p:spPr>
          <a:xfrm>
            <a:off x="9685128" y="5753098"/>
            <a:ext cx="793341" cy="744494"/>
          </a:xfrm>
          <a:prstGeom prst="rect">
            <a:avLst/>
          </a:prstGeom>
          <a:noFill/>
          <a:ln>
            <a:noFill/>
          </a:ln>
        </p:spPr>
      </p:pic>
      <p:pic>
        <p:nvPicPr>
          <p:cNvPr id="419" name="Google Shape;419;p10"/>
          <p:cNvPicPr preferRelativeResize="0"/>
          <p:nvPr/>
        </p:nvPicPr>
        <p:blipFill rotWithShape="1">
          <a:blip r:embed="rId4">
            <a:alphaModFix/>
          </a:blip>
          <a:srcRect/>
          <a:stretch/>
        </p:blipFill>
        <p:spPr>
          <a:xfrm>
            <a:off x="10645930" y="5751405"/>
            <a:ext cx="1027910" cy="746187"/>
          </a:xfrm>
          <a:prstGeom prst="rect">
            <a:avLst/>
          </a:prstGeom>
          <a:noFill/>
          <a:ln>
            <a:noFill/>
          </a:ln>
        </p:spPr>
      </p:pic>
      <p:sp>
        <p:nvSpPr>
          <p:cNvPr id="420" name="Google Shape;420;p10"/>
          <p:cNvSpPr txBox="1"/>
          <p:nvPr/>
        </p:nvSpPr>
        <p:spPr>
          <a:xfrm>
            <a:off x="368024" y="6172882"/>
            <a:ext cx="132342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222A35"/>
                </a:solidFill>
                <a:latin typeface="Avenir"/>
                <a:ea typeface="Avenir"/>
                <a:cs typeface="Avenir"/>
                <a:sym typeface="Avenir"/>
              </a:rPr>
              <a:t>Childmin.org</a:t>
            </a:r>
            <a:endParaRPr/>
          </a:p>
        </p:txBody>
      </p:sp>
      <p:sp>
        <p:nvSpPr>
          <p:cNvPr id="421" name="Google Shape;421;p10"/>
          <p:cNvSpPr/>
          <p:nvPr/>
        </p:nvSpPr>
        <p:spPr>
          <a:xfrm>
            <a:off x="3958137" y="3517328"/>
            <a:ext cx="42757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DA66"/>
                </a:solidFill>
                <a:latin typeface="Avenir"/>
                <a:ea typeface="Avenir"/>
                <a:cs typeface="Avenir"/>
                <a:sym typeface="Avenir"/>
              </a:rPr>
              <a:t>#SayYESToJesus</a:t>
            </a:r>
            <a:endParaRPr sz="4000" b="1">
              <a:solidFill>
                <a:srgbClr val="FFDA66"/>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2" name="Picture 11" descr="A picture containing LEGO, toy&#10;&#10;Description automatically generated">
            <a:extLst>
              <a:ext uri="{FF2B5EF4-FFF2-40B4-BE49-F238E27FC236}">
                <a16:creationId xmlns:a16="http://schemas.microsoft.com/office/drawing/2014/main" xmlns="" id="{15E36BB5-439F-CC4C-88AF-77B9F5C2AA0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37929" y="1843070"/>
            <a:ext cx="4245377" cy="3498983"/>
          </a:xfrm>
          <a:prstGeom prst="rect">
            <a:avLst/>
          </a:prstGeom>
        </p:spPr>
      </p:pic>
      <p:pic>
        <p:nvPicPr>
          <p:cNvPr id="87" name="Google Shape;87;p1" descr="Logo&#10;&#10;Description automatically generated"/>
          <p:cNvPicPr preferRelativeResize="0"/>
          <p:nvPr/>
        </p:nvPicPr>
        <p:blipFill rotWithShape="1">
          <a:blip r:embed="rId5"/>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6"/>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11" name="Google Shape;99;g1116bc6ed8e_0_22">
            <a:extLst>
              <a:ext uri="{FF2B5EF4-FFF2-40B4-BE49-F238E27FC236}">
                <a16:creationId xmlns:a16="http://schemas.microsoft.com/office/drawing/2014/main" xmlns="" id="{8CF0231A-1112-0742-9B91-144F6E323C88}"/>
              </a:ext>
            </a:extLst>
          </p:cNvPr>
          <p:cNvSpPr txBox="1"/>
          <p:nvPr/>
        </p:nvSpPr>
        <p:spPr>
          <a:xfrm>
            <a:off x="5346178" y="1566747"/>
            <a:ext cx="5887880" cy="1477297"/>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buSzPts val="4600"/>
            </a:pPr>
            <a:r>
              <a:rPr lang="en-US" sz="2800" b="1" dirty="0">
                <a:solidFill>
                  <a:schemeClr val="bg1"/>
                </a:solidFill>
                <a:latin typeface="Adobe Garamond Pro Bold" panose="02020502060506020403" pitchFamily="18" charset="0"/>
                <a:ea typeface="Calibri"/>
                <a:cs typeface="Calibri"/>
                <a:sym typeface="Calibri"/>
              </a:rPr>
              <a:t>1. RECOGNIZING YOUR PURPOSE AND GOAL ARE YOUR STARTING POINT FOR A SUCCESSFUL VBS.</a:t>
            </a:r>
            <a:endParaRPr sz="2800" b="1" dirty="0">
              <a:solidFill>
                <a:schemeClr val="bg1"/>
              </a:solidFill>
              <a:latin typeface="Adobe Garamond Pro Bold" panose="02020502060506020403" pitchFamily="18" charset="0"/>
              <a:ea typeface="Calibri"/>
              <a:cs typeface="Calibri"/>
              <a:sym typeface="Calibri"/>
            </a:endParaRPr>
          </a:p>
        </p:txBody>
      </p:sp>
      <p:sp>
        <p:nvSpPr>
          <p:cNvPr id="2" name="TextBox 1">
            <a:extLst>
              <a:ext uri="{FF2B5EF4-FFF2-40B4-BE49-F238E27FC236}">
                <a16:creationId xmlns:a16="http://schemas.microsoft.com/office/drawing/2014/main" xmlns="" id="{7C2DAE8F-B426-4242-821F-149ADCF95AED}"/>
              </a:ext>
            </a:extLst>
          </p:cNvPr>
          <p:cNvSpPr txBox="1"/>
          <p:nvPr/>
        </p:nvSpPr>
        <p:spPr>
          <a:xfrm>
            <a:off x="1258785" y="435029"/>
            <a:ext cx="9975273" cy="523220"/>
          </a:xfrm>
          <a:prstGeom prst="rect">
            <a:avLst/>
          </a:prstGeom>
          <a:noFill/>
        </p:spPr>
        <p:txBody>
          <a:bodyPr wrap="square" rtlCol="0">
            <a:spAutoFit/>
          </a:bodyPr>
          <a:lstStyle/>
          <a:p>
            <a:pPr algn="ctr"/>
            <a:r>
              <a:rPr lang="en-US" sz="2800" b="1" dirty="0">
                <a:solidFill>
                  <a:schemeClr val="bg1"/>
                </a:solidFill>
              </a:rPr>
              <a:t>POINTS TO CONSIDER TO HAVE A SUCCESFUL VBS</a:t>
            </a:r>
          </a:p>
        </p:txBody>
      </p:sp>
      <p:sp>
        <p:nvSpPr>
          <p:cNvPr id="4" name="TextBox 3">
            <a:extLst>
              <a:ext uri="{FF2B5EF4-FFF2-40B4-BE49-F238E27FC236}">
                <a16:creationId xmlns:a16="http://schemas.microsoft.com/office/drawing/2014/main" xmlns="" id="{78919715-DDDD-D74D-A4D8-8265D453F738}"/>
              </a:ext>
            </a:extLst>
          </p:cNvPr>
          <p:cNvSpPr txBox="1"/>
          <p:nvPr/>
        </p:nvSpPr>
        <p:spPr>
          <a:xfrm>
            <a:off x="4741333" y="3652542"/>
            <a:ext cx="7212738" cy="1938992"/>
          </a:xfrm>
          <a:prstGeom prst="rect">
            <a:avLst/>
          </a:prstGeom>
          <a:noFill/>
        </p:spPr>
        <p:txBody>
          <a:bodyPr wrap="square" rtlCol="0">
            <a:spAutoFit/>
          </a:bodyPr>
          <a:lstStyle/>
          <a:p>
            <a:r>
              <a:rPr lang="en-US" sz="2400" i="1" dirty="0">
                <a:solidFill>
                  <a:schemeClr val="bg1"/>
                </a:solidFill>
              </a:rPr>
              <a:t>“If your purpose is community outreach, consider looking at the needs of your community, what problems or concerns in your community your vacation bible school can address. Knowing what you could do for your community will help you shape your program.”</a:t>
            </a:r>
          </a:p>
        </p:txBody>
      </p:sp>
    </p:spTree>
    <p:extLst>
      <p:ext uri="{BB962C8B-B14F-4D97-AF65-F5344CB8AC3E}">
        <p14:creationId xmlns:p14="http://schemas.microsoft.com/office/powerpoint/2010/main" val="390232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child painting on a white wall&#10;&#10;Description automatically generated with low confidence">
            <a:extLst>
              <a:ext uri="{FF2B5EF4-FFF2-40B4-BE49-F238E27FC236}">
                <a16:creationId xmlns:a16="http://schemas.microsoft.com/office/drawing/2014/main" xmlns="" id="{457CA870-674D-7047-A626-784722A954C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04667" y="1579089"/>
            <a:ext cx="4947435" cy="3699821"/>
          </a:xfrm>
          <a:prstGeom prst="rect">
            <a:avLst/>
          </a:prstGeom>
        </p:spPr>
      </p:pic>
      <p:pic>
        <p:nvPicPr>
          <p:cNvPr id="87" name="Google Shape;87;p1" descr="Logo&#10;&#10;Description automatically generated"/>
          <p:cNvPicPr preferRelativeResize="0"/>
          <p:nvPr/>
        </p:nvPicPr>
        <p:blipFill rotWithShape="1">
          <a:blip r:embed="rId5"/>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6"/>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11" name="Google Shape;99;g1116bc6ed8e_0_22">
            <a:extLst>
              <a:ext uri="{FF2B5EF4-FFF2-40B4-BE49-F238E27FC236}">
                <a16:creationId xmlns:a16="http://schemas.microsoft.com/office/drawing/2014/main" xmlns="" id="{8CF0231A-1112-0742-9B91-144F6E323C88}"/>
              </a:ext>
            </a:extLst>
          </p:cNvPr>
          <p:cNvSpPr txBox="1"/>
          <p:nvPr/>
        </p:nvSpPr>
        <p:spPr>
          <a:xfrm>
            <a:off x="5706533" y="1579089"/>
            <a:ext cx="6397366" cy="1477297"/>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buSzPts val="4600"/>
            </a:pPr>
            <a:r>
              <a:rPr lang="en-US" sz="2800" b="1" dirty="0">
                <a:solidFill>
                  <a:schemeClr val="bg1"/>
                </a:solidFill>
                <a:latin typeface="Adobe Garamond Pro Bold" panose="02020502060506020403" pitchFamily="18" charset="0"/>
                <a:ea typeface="Calibri"/>
                <a:cs typeface="Calibri"/>
                <a:sym typeface="Calibri"/>
              </a:rPr>
              <a:t>2. KNOWING YOUR PARTICIPANTS AND WHAT THEIR NEEDS ARE WILL HELP YOU PREPARE BETTER .</a:t>
            </a:r>
            <a:endParaRPr sz="2800" b="1" dirty="0">
              <a:solidFill>
                <a:schemeClr val="bg1"/>
              </a:solidFill>
              <a:latin typeface="Adobe Garamond Pro Bold" panose="02020502060506020403" pitchFamily="18" charset="0"/>
              <a:ea typeface="Calibri"/>
              <a:cs typeface="Calibri"/>
              <a:sym typeface="Calibri"/>
            </a:endParaRPr>
          </a:p>
        </p:txBody>
      </p:sp>
      <p:sp>
        <p:nvSpPr>
          <p:cNvPr id="6" name="TextBox 5">
            <a:extLst>
              <a:ext uri="{FF2B5EF4-FFF2-40B4-BE49-F238E27FC236}">
                <a16:creationId xmlns:a16="http://schemas.microsoft.com/office/drawing/2014/main" xmlns="" id="{BA748D40-84EB-5C4D-ADDA-B0A53998D14A}"/>
              </a:ext>
            </a:extLst>
          </p:cNvPr>
          <p:cNvSpPr txBox="1"/>
          <p:nvPr/>
        </p:nvSpPr>
        <p:spPr>
          <a:xfrm>
            <a:off x="1360385" y="295870"/>
            <a:ext cx="9975273" cy="523220"/>
          </a:xfrm>
          <a:prstGeom prst="rect">
            <a:avLst/>
          </a:prstGeom>
          <a:noFill/>
        </p:spPr>
        <p:txBody>
          <a:bodyPr wrap="square" rtlCol="0">
            <a:spAutoFit/>
          </a:bodyPr>
          <a:lstStyle/>
          <a:p>
            <a:pPr algn="ctr"/>
            <a:r>
              <a:rPr lang="en-US" sz="2800" b="1" dirty="0">
                <a:solidFill>
                  <a:schemeClr val="bg1"/>
                </a:solidFill>
              </a:rPr>
              <a:t>POINTS TO CONSIDER TO HAVE A SUCCESFUL VBS</a:t>
            </a:r>
          </a:p>
        </p:txBody>
      </p:sp>
      <p:sp>
        <p:nvSpPr>
          <p:cNvPr id="2" name="TextBox 1">
            <a:extLst>
              <a:ext uri="{FF2B5EF4-FFF2-40B4-BE49-F238E27FC236}">
                <a16:creationId xmlns:a16="http://schemas.microsoft.com/office/drawing/2014/main" xmlns="" id="{4FC7ED18-4DC1-4E47-A6A0-5EF016F606EC}"/>
              </a:ext>
            </a:extLst>
          </p:cNvPr>
          <p:cNvSpPr txBox="1"/>
          <p:nvPr/>
        </p:nvSpPr>
        <p:spPr>
          <a:xfrm>
            <a:off x="5706533" y="3801615"/>
            <a:ext cx="6397366" cy="1569660"/>
          </a:xfrm>
          <a:prstGeom prst="rect">
            <a:avLst/>
          </a:prstGeom>
          <a:noFill/>
        </p:spPr>
        <p:txBody>
          <a:bodyPr wrap="square" rtlCol="0">
            <a:spAutoFit/>
          </a:bodyPr>
          <a:lstStyle/>
          <a:p>
            <a:r>
              <a:rPr lang="en-US" sz="2400" dirty="0">
                <a:solidFill>
                  <a:schemeClr val="bg1"/>
                </a:solidFill>
              </a:rPr>
              <a:t>Consider conducting a survey to know how many children are interested in your church, and in your community to help you allocate your budget, resources, and materials better.</a:t>
            </a:r>
          </a:p>
        </p:txBody>
      </p:sp>
    </p:spTree>
    <p:extLst>
      <p:ext uri="{BB962C8B-B14F-4D97-AF65-F5344CB8AC3E}">
        <p14:creationId xmlns:p14="http://schemas.microsoft.com/office/powerpoint/2010/main" val="242947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6" name="Google Shape;126;g11737e9f0ac_0_36">
            <a:extLst>
              <a:ext uri="{FF2B5EF4-FFF2-40B4-BE49-F238E27FC236}">
                <a16:creationId xmlns:a16="http://schemas.microsoft.com/office/drawing/2014/main" xmlns="" id="{033768BB-C6A9-9648-920D-19CC8BA2B8FF}"/>
              </a:ext>
            </a:extLst>
          </p:cNvPr>
          <p:cNvPicPr preferRelativeResize="0"/>
          <p:nvPr/>
        </p:nvPicPr>
        <p:blipFill>
          <a:blip r:embed="rId5">
            <a:alphaModFix/>
          </a:blip>
          <a:stretch>
            <a:fillRect/>
          </a:stretch>
        </p:blipFill>
        <p:spPr>
          <a:xfrm>
            <a:off x="337854" y="1325879"/>
            <a:ext cx="5102826" cy="3688082"/>
          </a:xfrm>
          <a:prstGeom prst="rect">
            <a:avLst/>
          </a:prstGeom>
          <a:noFill/>
          <a:ln>
            <a:noFill/>
          </a:ln>
        </p:spPr>
      </p:pic>
      <p:sp>
        <p:nvSpPr>
          <p:cNvPr id="7" name="Google Shape;121;g11737e9f0ac_0_36">
            <a:extLst>
              <a:ext uri="{FF2B5EF4-FFF2-40B4-BE49-F238E27FC236}">
                <a16:creationId xmlns:a16="http://schemas.microsoft.com/office/drawing/2014/main" xmlns="" id="{54960081-0F2B-FB48-9F41-AD71049AB5E9}"/>
              </a:ext>
            </a:extLst>
          </p:cNvPr>
          <p:cNvSpPr txBox="1">
            <a:spLocks/>
          </p:cNvSpPr>
          <p:nvPr/>
        </p:nvSpPr>
        <p:spPr>
          <a:xfrm>
            <a:off x="5440680" y="604399"/>
            <a:ext cx="6663218" cy="4635000"/>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228600" algn="l">
              <a:lnSpc>
                <a:spcPct val="90000"/>
              </a:lnSpc>
              <a:spcBef>
                <a:spcPts val="0"/>
              </a:spcBef>
            </a:pPr>
            <a:r>
              <a:rPr lang="en-US" sz="3200" dirty="0">
                <a:latin typeface="Avenir"/>
                <a:ea typeface="Avenir"/>
                <a:cs typeface="Avenir"/>
                <a:sym typeface="Avenir"/>
              </a:rPr>
              <a:t>     </a:t>
            </a:r>
          </a:p>
          <a:p>
            <a:pPr marL="25400" algn="l">
              <a:lnSpc>
                <a:spcPct val="90000"/>
              </a:lnSpc>
              <a:spcBef>
                <a:spcPts val="0"/>
              </a:spcBef>
              <a:buSzPts val="3200"/>
            </a:pPr>
            <a:r>
              <a:rPr lang="en-US" sz="3200" b="1" dirty="0">
                <a:solidFill>
                  <a:schemeClr val="bg1"/>
                </a:solidFill>
                <a:latin typeface="+mj-lt"/>
                <a:ea typeface="Avenir"/>
                <a:cs typeface="Avenir"/>
                <a:sym typeface="Avenir"/>
              </a:rPr>
              <a:t>1. KINDERGARTEN - GRADE 4</a:t>
            </a:r>
          </a:p>
          <a:p>
            <a:pPr algn="l">
              <a:spcBef>
                <a:spcPts val="0"/>
              </a:spcBef>
            </a:pPr>
            <a:endParaRPr lang="en-US" sz="3200" dirty="0">
              <a:latin typeface="+mj-lt"/>
              <a:ea typeface="Avenir"/>
              <a:cs typeface="Avenir"/>
              <a:sym typeface="Avenir"/>
            </a:endParaRPr>
          </a:p>
          <a:p>
            <a:pPr marL="939800" lvl="1" indent="-457200" algn="l">
              <a:lnSpc>
                <a:spcPct val="90000"/>
              </a:lnSpc>
              <a:spcBef>
                <a:spcPts val="0"/>
              </a:spcBef>
              <a:buSzPts val="3200"/>
              <a:buFont typeface="Wingdings" pitchFamily="2" charset="2"/>
              <a:buChar char="§"/>
            </a:pPr>
            <a:r>
              <a:rPr lang="en-US" sz="3200" dirty="0">
                <a:solidFill>
                  <a:schemeClr val="bg1"/>
                </a:solidFill>
                <a:latin typeface="+mj-lt"/>
                <a:ea typeface="Avenir"/>
                <a:cs typeface="Avenir"/>
                <a:sym typeface="Avenir"/>
              </a:rPr>
              <a:t>- group the kids by age</a:t>
            </a:r>
          </a:p>
          <a:p>
            <a:pPr marL="939800" lvl="1" indent="-457200" algn="l">
              <a:spcBef>
                <a:spcPts val="0"/>
              </a:spcBef>
              <a:buSzPts val="3200"/>
              <a:buFont typeface="Wingdings" pitchFamily="2" charset="2"/>
              <a:buChar char="§"/>
            </a:pPr>
            <a:r>
              <a:rPr lang="en-US" sz="3200" dirty="0">
                <a:solidFill>
                  <a:schemeClr val="bg1"/>
                </a:solidFill>
                <a:latin typeface="+mj-lt"/>
                <a:ea typeface="Avenir"/>
                <a:cs typeface="Avenir"/>
                <a:sym typeface="Avenir"/>
              </a:rPr>
              <a:t>- each group should have 5-6    </a:t>
            </a:r>
          </a:p>
          <a:p>
            <a:pPr marL="939800" lvl="1" indent="-457200" algn="l">
              <a:spcBef>
                <a:spcPts val="0"/>
              </a:spcBef>
              <a:buSzPts val="3200"/>
              <a:buFont typeface="Wingdings" pitchFamily="2" charset="2"/>
              <a:buChar char="§"/>
            </a:pPr>
            <a:r>
              <a:rPr lang="en-US" sz="3200" dirty="0">
                <a:solidFill>
                  <a:schemeClr val="bg1"/>
                </a:solidFill>
                <a:latin typeface="+mj-lt"/>
                <a:ea typeface="Avenir"/>
                <a:cs typeface="Avenir"/>
                <a:sym typeface="Avenir"/>
              </a:rPr>
              <a:t>  students.</a:t>
            </a:r>
          </a:p>
          <a:p>
            <a:pPr marL="939800" lvl="1" indent="-457200" algn="l">
              <a:lnSpc>
                <a:spcPct val="90000"/>
              </a:lnSpc>
              <a:spcBef>
                <a:spcPts val="0"/>
              </a:spcBef>
              <a:buSzPts val="3200"/>
              <a:buFont typeface="Wingdings" pitchFamily="2" charset="2"/>
              <a:buChar char="§"/>
            </a:pPr>
            <a:r>
              <a:rPr lang="en-US" sz="3200" dirty="0">
                <a:solidFill>
                  <a:schemeClr val="bg1"/>
                </a:solidFill>
                <a:latin typeface="+mj-lt"/>
                <a:ea typeface="Avenir"/>
                <a:cs typeface="Avenir"/>
                <a:sym typeface="Avenir"/>
              </a:rPr>
              <a:t>- assign a group leader for each </a:t>
            </a:r>
          </a:p>
          <a:p>
            <a:pPr marL="939800" lvl="1" indent="-457200" algn="l">
              <a:lnSpc>
                <a:spcPct val="90000"/>
              </a:lnSpc>
              <a:spcBef>
                <a:spcPts val="0"/>
              </a:spcBef>
              <a:buSzPts val="3200"/>
              <a:buFont typeface="Wingdings" pitchFamily="2" charset="2"/>
              <a:buChar char="§"/>
            </a:pPr>
            <a:r>
              <a:rPr lang="en-US" sz="3200" dirty="0">
                <a:solidFill>
                  <a:schemeClr val="bg1"/>
                </a:solidFill>
                <a:latin typeface="+mj-lt"/>
                <a:ea typeface="Avenir"/>
                <a:cs typeface="Avenir"/>
                <a:sym typeface="Avenir"/>
              </a:rPr>
              <a:t>  group</a:t>
            </a:r>
          </a:p>
          <a:p>
            <a:pPr marL="228600" indent="-50800" algn="l">
              <a:lnSpc>
                <a:spcPct val="90000"/>
              </a:lnSpc>
              <a:buClr>
                <a:schemeClr val="dk1"/>
              </a:buClr>
              <a:buSzPts val="2800"/>
            </a:pPr>
            <a:endParaRPr lang="en-US" dirty="0"/>
          </a:p>
        </p:txBody>
      </p:sp>
      <p:sp>
        <p:nvSpPr>
          <p:cNvPr id="2" name="TextBox 1">
            <a:extLst>
              <a:ext uri="{FF2B5EF4-FFF2-40B4-BE49-F238E27FC236}">
                <a16:creationId xmlns:a16="http://schemas.microsoft.com/office/drawing/2014/main" xmlns="" id="{F0331BE4-B075-8B43-91DF-A2F7B0D21FD6}"/>
              </a:ext>
            </a:extLst>
          </p:cNvPr>
          <p:cNvSpPr txBox="1"/>
          <p:nvPr/>
        </p:nvSpPr>
        <p:spPr>
          <a:xfrm>
            <a:off x="3040083" y="312012"/>
            <a:ext cx="5510152" cy="584775"/>
          </a:xfrm>
          <a:prstGeom prst="rect">
            <a:avLst/>
          </a:prstGeom>
          <a:noFill/>
        </p:spPr>
        <p:txBody>
          <a:bodyPr wrap="square" rtlCol="0">
            <a:spAutoFit/>
          </a:bodyPr>
          <a:lstStyle/>
          <a:p>
            <a:r>
              <a:rPr lang="en-US" sz="3200" b="1" dirty="0">
                <a:solidFill>
                  <a:schemeClr val="bg1"/>
                </a:solidFill>
              </a:rPr>
              <a:t>TARGET PARTICIPANTS </a:t>
            </a:r>
          </a:p>
        </p:txBody>
      </p:sp>
      <p:sp>
        <p:nvSpPr>
          <p:cNvPr id="3" name="TextBox 2">
            <a:extLst>
              <a:ext uri="{FF2B5EF4-FFF2-40B4-BE49-F238E27FC236}">
                <a16:creationId xmlns:a16="http://schemas.microsoft.com/office/drawing/2014/main" xmlns="" id="{F77B3FB2-6090-734C-A511-7EF00F233894}"/>
              </a:ext>
            </a:extLst>
          </p:cNvPr>
          <p:cNvSpPr txBox="1"/>
          <p:nvPr/>
        </p:nvSpPr>
        <p:spPr>
          <a:xfrm>
            <a:off x="1778001" y="5531786"/>
            <a:ext cx="6197600" cy="830997"/>
          </a:xfrm>
          <a:prstGeom prst="rect">
            <a:avLst/>
          </a:prstGeom>
          <a:noFill/>
        </p:spPr>
        <p:txBody>
          <a:bodyPr wrap="square" rtlCol="0">
            <a:spAutoFit/>
          </a:bodyPr>
          <a:lstStyle/>
          <a:p>
            <a:r>
              <a:rPr lang="en-US" sz="2400" i="1" dirty="0">
                <a:solidFill>
                  <a:schemeClr val="bg1"/>
                </a:solidFill>
              </a:rPr>
              <a:t>When assigning the group leaders, always keep in mind the two-person rule for the safety of everyone.</a:t>
            </a:r>
          </a:p>
        </p:txBody>
      </p:sp>
    </p:spTree>
    <p:extLst>
      <p:ext uri="{BB962C8B-B14F-4D97-AF65-F5344CB8AC3E}">
        <p14:creationId xmlns:p14="http://schemas.microsoft.com/office/powerpoint/2010/main" val="232704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8" name="Picture 2">
            <a:extLst>
              <a:ext uri="{FF2B5EF4-FFF2-40B4-BE49-F238E27FC236}">
                <a16:creationId xmlns:a16="http://schemas.microsoft.com/office/drawing/2014/main" xmlns="" id="{D4559D40-8AA5-2C4E-9915-FEAA68DDC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97" y="1908373"/>
            <a:ext cx="3429902" cy="229109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34;g11737e9f0ac_0_48">
            <a:extLst>
              <a:ext uri="{FF2B5EF4-FFF2-40B4-BE49-F238E27FC236}">
                <a16:creationId xmlns:a16="http://schemas.microsoft.com/office/drawing/2014/main" xmlns="" id="{93A115B0-F44A-D94C-8B62-99AAB5C4EAFB}"/>
              </a:ext>
            </a:extLst>
          </p:cNvPr>
          <p:cNvSpPr txBox="1">
            <a:spLocks/>
          </p:cNvSpPr>
          <p:nvPr/>
        </p:nvSpPr>
        <p:spPr>
          <a:xfrm>
            <a:off x="2929467" y="1117600"/>
            <a:ext cx="9174432" cy="5486398"/>
          </a:xfrm>
          <a:prstGeom prst="rect">
            <a:avLst/>
          </a:prstGeom>
          <a:noFill/>
          <a:ln>
            <a:noFill/>
          </a:ln>
        </p:spPr>
        <p:txBody>
          <a:bodyPr spcFirstLastPara="1" vert="horz" wrap="square" lIns="91425" tIns="45700" rIns="91425" bIns="45700" rtlCol="0" anchor="t" anchorCtr="0">
            <a:normAutofit fontScale="5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228600" algn="l">
              <a:lnSpc>
                <a:spcPct val="90000"/>
              </a:lnSpc>
              <a:spcBef>
                <a:spcPts val="0"/>
              </a:spcBef>
            </a:pPr>
            <a:r>
              <a:rPr lang="en-US" sz="3200" dirty="0">
                <a:latin typeface="Avenir"/>
                <a:ea typeface="Avenir"/>
                <a:cs typeface="Avenir"/>
                <a:sym typeface="Avenir"/>
              </a:rPr>
              <a:t>     </a:t>
            </a:r>
            <a:endParaRPr lang="en-US" sz="2534" dirty="0">
              <a:solidFill>
                <a:schemeClr val="bg1"/>
              </a:solidFill>
              <a:latin typeface="+mj-lt"/>
              <a:ea typeface="Avenir"/>
              <a:cs typeface="Avenir"/>
              <a:sym typeface="Avenir"/>
            </a:endParaRPr>
          </a:p>
          <a:p>
            <a:pPr marL="1018278" algn="l">
              <a:spcBef>
                <a:spcPts val="0"/>
              </a:spcBef>
              <a:buSzPct val="100000"/>
            </a:pPr>
            <a:r>
              <a:rPr lang="en-US" sz="3800" dirty="0">
                <a:solidFill>
                  <a:schemeClr val="bg1"/>
                </a:solidFill>
                <a:latin typeface="+mj-lt"/>
                <a:ea typeface="Avenir"/>
                <a:cs typeface="Avenir"/>
                <a:sym typeface="Avenir"/>
              </a:rPr>
              <a:t>a. Have a buddy system. </a:t>
            </a:r>
            <a:r>
              <a:rPr lang="en-US" sz="3800" dirty="0">
                <a:solidFill>
                  <a:srgbClr val="303030"/>
                </a:solidFill>
                <a:latin typeface="+mj-lt"/>
                <a:ea typeface="Avenir"/>
                <a:cs typeface="Avenir"/>
                <a:sym typeface="Avenir"/>
              </a:rPr>
              <a:t>Do a buddy training sessions leading up to  VBS.</a:t>
            </a:r>
            <a:endParaRPr lang="en-US" sz="3800" dirty="0">
              <a:latin typeface="+mj-lt"/>
              <a:ea typeface="Avenir"/>
              <a:cs typeface="Avenir"/>
              <a:sym typeface="Avenir"/>
            </a:endParaRPr>
          </a:p>
          <a:p>
            <a:pPr marL="1018278" algn="l">
              <a:spcBef>
                <a:spcPts val="0"/>
              </a:spcBef>
              <a:buSzPct val="100000"/>
            </a:pPr>
            <a:r>
              <a:rPr lang="en-US" sz="3800" dirty="0">
                <a:solidFill>
                  <a:srgbClr val="303030"/>
                </a:solidFill>
                <a:latin typeface="+mj-lt"/>
                <a:ea typeface="Avenir"/>
                <a:cs typeface="Avenir"/>
                <a:sym typeface="Avenir"/>
              </a:rPr>
              <a:t>b. Provide ready-to-go tools (Visual schedules, fidgets, visual timers to </a:t>
            </a:r>
          </a:p>
          <a:p>
            <a:pPr marL="1018278" algn="l">
              <a:spcBef>
                <a:spcPts val="0"/>
              </a:spcBef>
              <a:buSzPct val="100000"/>
            </a:pPr>
            <a:r>
              <a:rPr lang="en-US" sz="3800" dirty="0">
                <a:solidFill>
                  <a:srgbClr val="303030"/>
                </a:solidFill>
                <a:latin typeface="+mj-lt"/>
                <a:ea typeface="Avenir"/>
                <a:cs typeface="Avenir"/>
                <a:sym typeface="Avenir"/>
              </a:rPr>
              <a:t>   help kids focus).</a:t>
            </a:r>
          </a:p>
          <a:p>
            <a:pPr marL="1018278" algn="l">
              <a:spcBef>
                <a:spcPts val="0"/>
              </a:spcBef>
              <a:buSzPct val="100000"/>
            </a:pPr>
            <a:r>
              <a:rPr lang="en-US" sz="3800" dirty="0">
                <a:solidFill>
                  <a:schemeClr val="bg1"/>
                </a:solidFill>
                <a:latin typeface="+mj-lt"/>
                <a:ea typeface="Avenir"/>
                <a:cs typeface="Avenir"/>
                <a:sym typeface="Avenir"/>
              </a:rPr>
              <a:t>c. Include in the pre-registration form some </a:t>
            </a:r>
            <a:r>
              <a:rPr lang="en-US" sz="3800" dirty="0">
                <a:solidFill>
                  <a:srgbClr val="303030"/>
                </a:solidFill>
                <a:latin typeface="+mj-lt"/>
                <a:ea typeface="Avenir"/>
                <a:cs typeface="Avenir"/>
                <a:sym typeface="Avenir"/>
              </a:rPr>
              <a:t>specific questions related to </a:t>
            </a:r>
          </a:p>
          <a:p>
            <a:pPr marL="1018278" algn="l">
              <a:spcBef>
                <a:spcPts val="0"/>
              </a:spcBef>
              <a:buSzPct val="100000"/>
            </a:pPr>
            <a:r>
              <a:rPr lang="en-US" sz="3800" dirty="0">
                <a:solidFill>
                  <a:srgbClr val="303030"/>
                </a:solidFill>
                <a:latin typeface="+mj-lt"/>
                <a:ea typeface="Avenir"/>
                <a:cs typeface="Avenir"/>
                <a:sym typeface="Avenir"/>
              </a:rPr>
              <a:t>   the child’s disability or needed supports. Provide a Special Need Intake </a:t>
            </a:r>
          </a:p>
          <a:p>
            <a:pPr marL="1018278" algn="l">
              <a:spcBef>
                <a:spcPts val="0"/>
              </a:spcBef>
              <a:buSzPct val="100000"/>
            </a:pPr>
            <a:r>
              <a:rPr lang="en-US" sz="3800" dirty="0">
                <a:solidFill>
                  <a:srgbClr val="303030"/>
                </a:solidFill>
                <a:latin typeface="+mj-lt"/>
                <a:ea typeface="Avenir"/>
                <a:cs typeface="Avenir"/>
                <a:sym typeface="Avenir"/>
              </a:rPr>
              <a:t>   form.</a:t>
            </a:r>
          </a:p>
          <a:p>
            <a:pPr marL="1018278" algn="l">
              <a:spcBef>
                <a:spcPts val="0"/>
              </a:spcBef>
              <a:buClr>
                <a:srgbClr val="303030"/>
              </a:buClr>
              <a:buSzPct val="100000"/>
            </a:pPr>
            <a:r>
              <a:rPr lang="en-US" sz="3800" dirty="0">
                <a:solidFill>
                  <a:srgbClr val="303030"/>
                </a:solidFill>
                <a:latin typeface="+mj-lt"/>
                <a:ea typeface="Avenir"/>
                <a:cs typeface="Avenir"/>
                <a:sym typeface="Avenir"/>
              </a:rPr>
              <a:t>d. Implement proactive ideas ahead of time to help your week of  VBS go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more smoothly. Consider Alternative Areas depending on the need of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the child (i.e., if the child is sensitive to heat or sun, provide indoor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activity for the child. If the child is sensitive to loud sound provide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headphone or quieter area).</a:t>
            </a:r>
          </a:p>
          <a:p>
            <a:pPr marL="1018278" algn="l">
              <a:spcBef>
                <a:spcPts val="0"/>
              </a:spcBef>
              <a:buClr>
                <a:srgbClr val="303030"/>
              </a:buClr>
              <a:buSzPct val="100000"/>
            </a:pPr>
            <a:r>
              <a:rPr lang="en-US" sz="3800" dirty="0">
                <a:solidFill>
                  <a:srgbClr val="303030"/>
                </a:solidFill>
                <a:latin typeface="+mj-lt"/>
                <a:ea typeface="Avenir"/>
                <a:cs typeface="Avenir"/>
                <a:sym typeface="Avenir"/>
              </a:rPr>
              <a:t>e. Other proactive ideas:</a:t>
            </a:r>
          </a:p>
          <a:p>
            <a:pPr marL="1018278" algn="l">
              <a:spcBef>
                <a:spcPts val="0"/>
              </a:spcBef>
              <a:buClr>
                <a:srgbClr val="303030"/>
              </a:buClr>
              <a:buSzPct val="100000"/>
            </a:pPr>
            <a:r>
              <a:rPr lang="en-US" sz="3800" dirty="0">
                <a:solidFill>
                  <a:srgbClr val="303030"/>
                </a:solidFill>
                <a:latin typeface="+mj-lt"/>
                <a:ea typeface="Avenir"/>
                <a:cs typeface="Avenir"/>
                <a:sym typeface="Avenir"/>
              </a:rPr>
              <a:t>   Include visual prompts for the Key Bible Verses.</a:t>
            </a:r>
          </a:p>
          <a:p>
            <a:pPr marL="1018278" algn="l">
              <a:spcBef>
                <a:spcPts val="0"/>
              </a:spcBef>
              <a:buClr>
                <a:srgbClr val="303030"/>
              </a:buClr>
              <a:buSzPct val="100000"/>
            </a:pPr>
            <a:r>
              <a:rPr lang="en-US" sz="3800" dirty="0">
                <a:solidFill>
                  <a:srgbClr val="303030"/>
                </a:solidFill>
                <a:latin typeface="+mj-lt"/>
                <a:ea typeface="Avenir"/>
                <a:cs typeface="Avenir"/>
                <a:sym typeface="Avenir"/>
              </a:rPr>
              <a:t>   Incorporate sign language with the songs.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Prepare a sheet that gives an overview of each day’s focus to help the </a:t>
            </a:r>
          </a:p>
          <a:p>
            <a:pPr marL="1018278" algn="l">
              <a:spcBef>
                <a:spcPts val="0"/>
              </a:spcBef>
              <a:buClr>
                <a:srgbClr val="303030"/>
              </a:buClr>
              <a:buSzPct val="100000"/>
            </a:pPr>
            <a:r>
              <a:rPr lang="en-US" sz="3800" dirty="0">
                <a:solidFill>
                  <a:srgbClr val="303030"/>
                </a:solidFill>
                <a:latin typeface="+mj-lt"/>
                <a:ea typeface="Avenir"/>
                <a:cs typeface="Avenir"/>
                <a:sym typeface="Avenir"/>
              </a:rPr>
              <a:t>   child know what to expect.</a:t>
            </a:r>
          </a:p>
          <a:p>
            <a:pPr marL="1371600" algn="l">
              <a:spcBef>
                <a:spcPts val="1600"/>
              </a:spcBef>
            </a:pPr>
            <a:endParaRPr lang="en-US" sz="2867" dirty="0">
              <a:latin typeface="Avenir"/>
              <a:ea typeface="Avenir"/>
              <a:cs typeface="Avenir"/>
              <a:sym typeface="Avenir"/>
            </a:endParaRPr>
          </a:p>
          <a:p>
            <a:pPr marL="457200" algn="l">
              <a:lnSpc>
                <a:spcPct val="90000"/>
              </a:lnSpc>
              <a:spcBef>
                <a:spcPts val="1600"/>
              </a:spcBef>
            </a:pPr>
            <a:endParaRPr lang="en-US" sz="3200" dirty="0">
              <a:latin typeface="Avenir"/>
              <a:ea typeface="Avenir"/>
              <a:cs typeface="Avenir"/>
              <a:sym typeface="Avenir"/>
            </a:endParaRPr>
          </a:p>
          <a:p>
            <a:pPr marL="228600" indent="-50800" algn="l">
              <a:lnSpc>
                <a:spcPct val="90000"/>
              </a:lnSpc>
              <a:buClr>
                <a:schemeClr val="dk1"/>
              </a:buClr>
              <a:buSzPct val="100000"/>
            </a:pPr>
            <a:endParaRPr lang="en-US" dirty="0"/>
          </a:p>
        </p:txBody>
      </p:sp>
      <p:sp>
        <p:nvSpPr>
          <p:cNvPr id="2" name="TextBox 1">
            <a:extLst>
              <a:ext uri="{FF2B5EF4-FFF2-40B4-BE49-F238E27FC236}">
                <a16:creationId xmlns:a16="http://schemas.microsoft.com/office/drawing/2014/main" xmlns="" id="{C6E7F748-DE3C-1740-ACB2-6DA07ADD557D}"/>
              </a:ext>
            </a:extLst>
          </p:cNvPr>
          <p:cNvSpPr txBox="1"/>
          <p:nvPr/>
        </p:nvSpPr>
        <p:spPr>
          <a:xfrm>
            <a:off x="3115733" y="304800"/>
            <a:ext cx="7806267" cy="584775"/>
          </a:xfrm>
          <a:prstGeom prst="rect">
            <a:avLst/>
          </a:prstGeom>
          <a:noFill/>
        </p:spPr>
        <p:txBody>
          <a:bodyPr wrap="square" rtlCol="0">
            <a:spAutoFit/>
          </a:bodyPr>
          <a:lstStyle/>
          <a:p>
            <a:r>
              <a:rPr lang="en-US" sz="3200" b="1" dirty="0">
                <a:solidFill>
                  <a:schemeClr val="bg1"/>
                </a:solidFill>
              </a:rPr>
              <a:t>2. CHILDREN WITH SPECIAL NEEDS</a:t>
            </a:r>
          </a:p>
        </p:txBody>
      </p:sp>
    </p:spTree>
    <p:extLst>
      <p:ext uri="{BB962C8B-B14F-4D97-AF65-F5344CB8AC3E}">
        <p14:creationId xmlns:p14="http://schemas.microsoft.com/office/powerpoint/2010/main" val="98621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pic>
        <p:nvPicPr>
          <p:cNvPr id="8" name="Picture 7" descr="A group of people looking at a computer screen&#10;&#10;Description automatically generated with low confidence">
            <a:extLst>
              <a:ext uri="{FF2B5EF4-FFF2-40B4-BE49-F238E27FC236}">
                <a16:creationId xmlns:a16="http://schemas.microsoft.com/office/drawing/2014/main" xmlns="" id="{BFD81E27-9F79-B345-8D92-2E4FEEB11080}"/>
              </a:ext>
            </a:extLst>
          </p:cNvPr>
          <p:cNvPicPr>
            <a:picLocks noChangeAspect="1"/>
          </p:cNvPicPr>
          <p:nvPr/>
        </p:nvPicPr>
        <p:blipFill>
          <a:blip r:embed="rId5"/>
          <a:stretch>
            <a:fillRect/>
          </a:stretch>
        </p:blipFill>
        <p:spPr>
          <a:xfrm>
            <a:off x="69134" y="1439558"/>
            <a:ext cx="6185341" cy="3479254"/>
          </a:xfrm>
          <a:prstGeom prst="rect">
            <a:avLst/>
          </a:prstGeom>
        </p:spPr>
      </p:pic>
      <p:sp>
        <p:nvSpPr>
          <p:cNvPr id="9" name="Google Shape;148;p3">
            <a:extLst>
              <a:ext uri="{FF2B5EF4-FFF2-40B4-BE49-F238E27FC236}">
                <a16:creationId xmlns:a16="http://schemas.microsoft.com/office/drawing/2014/main" xmlns="" id="{11BBFC8A-834F-384B-9306-601811638B65}"/>
              </a:ext>
            </a:extLst>
          </p:cNvPr>
          <p:cNvSpPr txBox="1">
            <a:spLocks/>
          </p:cNvSpPr>
          <p:nvPr/>
        </p:nvSpPr>
        <p:spPr>
          <a:xfrm>
            <a:off x="6254475" y="535215"/>
            <a:ext cx="5849424" cy="4806838"/>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228600" algn="l">
              <a:lnSpc>
                <a:spcPct val="90000"/>
              </a:lnSpc>
              <a:spcBef>
                <a:spcPts val="0"/>
              </a:spcBef>
            </a:pPr>
            <a:r>
              <a:rPr lang="en-US" sz="3200" dirty="0">
                <a:latin typeface="Avenir"/>
                <a:ea typeface="Avenir"/>
                <a:cs typeface="Avenir"/>
                <a:sym typeface="Avenir"/>
              </a:rPr>
              <a:t>     </a:t>
            </a:r>
          </a:p>
          <a:p>
            <a:pPr marL="228600" algn="l">
              <a:lnSpc>
                <a:spcPct val="90000"/>
              </a:lnSpc>
              <a:spcBef>
                <a:spcPts val="0"/>
              </a:spcBef>
            </a:pPr>
            <a:endParaRPr lang="en-US" sz="3200" dirty="0">
              <a:latin typeface="Avenir"/>
              <a:ea typeface="Avenir"/>
              <a:cs typeface="Avenir"/>
              <a:sym typeface="Avenir"/>
            </a:endParaRPr>
          </a:p>
          <a:p>
            <a:pPr marL="457200" indent="-416560" algn="l">
              <a:lnSpc>
                <a:spcPct val="90000"/>
              </a:lnSpc>
              <a:spcBef>
                <a:spcPts val="0"/>
              </a:spcBef>
              <a:buSzPct val="100000"/>
              <a:buFont typeface="Avenir"/>
              <a:buChar char="•"/>
            </a:pPr>
            <a:r>
              <a:rPr lang="en-US" sz="3200" b="1" dirty="0">
                <a:solidFill>
                  <a:schemeClr val="bg1"/>
                </a:solidFill>
                <a:latin typeface="+mj-lt"/>
                <a:ea typeface="Avenir"/>
                <a:cs typeface="Avenir"/>
                <a:sym typeface="Avenir"/>
              </a:rPr>
              <a:t>3. PRE-SCHOOLERS</a:t>
            </a:r>
          </a:p>
          <a:p>
            <a:pPr marL="457200" algn="l">
              <a:lnSpc>
                <a:spcPct val="90000"/>
              </a:lnSpc>
              <a:spcBef>
                <a:spcPts val="0"/>
              </a:spcBef>
            </a:pPr>
            <a:endParaRPr lang="en-US" sz="3200" dirty="0">
              <a:solidFill>
                <a:schemeClr val="bg1"/>
              </a:solidFill>
              <a:latin typeface="+mj-lt"/>
              <a:ea typeface="Avenir"/>
              <a:cs typeface="Avenir"/>
              <a:sym typeface="Avenir"/>
            </a:endParaRPr>
          </a:p>
          <a:p>
            <a:pPr marL="955040" lvl="2" algn="l">
              <a:lnSpc>
                <a:spcPct val="90000"/>
              </a:lnSpc>
              <a:spcBef>
                <a:spcPts val="0"/>
              </a:spcBef>
              <a:buSzPct val="100000"/>
            </a:pPr>
            <a:r>
              <a:rPr lang="en-US" sz="3200" dirty="0">
                <a:solidFill>
                  <a:schemeClr val="bg1"/>
                </a:solidFill>
                <a:latin typeface="+mj-lt"/>
                <a:ea typeface="Avenir"/>
                <a:cs typeface="Avenir"/>
                <a:sym typeface="Avenir"/>
              </a:rPr>
              <a:t>- separate leader </a:t>
            </a:r>
          </a:p>
          <a:p>
            <a:pPr marL="955040" lvl="2" algn="l">
              <a:lnSpc>
                <a:spcPct val="90000"/>
              </a:lnSpc>
              <a:spcBef>
                <a:spcPts val="0"/>
              </a:spcBef>
              <a:buSzPct val="100000"/>
            </a:pPr>
            <a:r>
              <a:rPr lang="en-US" sz="3200" dirty="0">
                <a:solidFill>
                  <a:schemeClr val="bg1"/>
                </a:solidFill>
                <a:latin typeface="+mj-lt"/>
                <a:ea typeface="Avenir"/>
                <a:cs typeface="Avenir"/>
                <a:sym typeface="Avenir"/>
              </a:rPr>
              <a:t>- age-appropriate activities</a:t>
            </a:r>
          </a:p>
          <a:p>
            <a:pPr marL="955040" lvl="2" algn="l">
              <a:lnSpc>
                <a:spcPct val="90000"/>
              </a:lnSpc>
              <a:spcBef>
                <a:spcPts val="0"/>
              </a:spcBef>
              <a:buSzPct val="100000"/>
            </a:pPr>
            <a:r>
              <a:rPr lang="en-US" sz="3200" dirty="0">
                <a:solidFill>
                  <a:schemeClr val="bg1"/>
                </a:solidFill>
                <a:latin typeface="+mj-lt"/>
                <a:ea typeface="Avenir"/>
                <a:cs typeface="Avenir"/>
                <a:sym typeface="Avenir"/>
              </a:rPr>
              <a:t>- separate room</a:t>
            </a:r>
          </a:p>
          <a:p>
            <a:pPr marL="955040" lvl="2" algn="l">
              <a:lnSpc>
                <a:spcPct val="90000"/>
              </a:lnSpc>
              <a:spcBef>
                <a:spcPts val="0"/>
              </a:spcBef>
              <a:buSzPct val="100000"/>
            </a:pPr>
            <a:r>
              <a:rPr lang="en-US" sz="3200" dirty="0">
                <a:solidFill>
                  <a:schemeClr val="bg1"/>
                </a:solidFill>
                <a:latin typeface="+mj-lt"/>
                <a:ea typeface="Avenir"/>
                <a:cs typeface="Avenir"/>
                <a:sym typeface="Avenir"/>
              </a:rPr>
              <a:t>- separate team of craft and refreshment leaders</a:t>
            </a:r>
          </a:p>
          <a:p>
            <a:pPr marL="457200" algn="l">
              <a:lnSpc>
                <a:spcPct val="90000"/>
              </a:lnSpc>
              <a:spcBef>
                <a:spcPts val="0"/>
              </a:spcBef>
            </a:pPr>
            <a:endParaRPr lang="en-US" sz="3200" dirty="0">
              <a:latin typeface="Avenir"/>
              <a:ea typeface="Avenir"/>
              <a:cs typeface="Avenir"/>
              <a:sym typeface="Avenir"/>
            </a:endParaRPr>
          </a:p>
          <a:p>
            <a:pPr marL="228600" indent="-50800" algn="l">
              <a:lnSpc>
                <a:spcPct val="90000"/>
              </a:lnSpc>
              <a:buClr>
                <a:schemeClr val="dk1"/>
              </a:buClr>
              <a:buSzPct val="100000"/>
            </a:pPr>
            <a:endParaRPr lang="en-US" dirty="0"/>
          </a:p>
        </p:txBody>
      </p:sp>
    </p:spTree>
    <p:extLst>
      <p:ext uri="{BB962C8B-B14F-4D97-AF65-F5344CB8AC3E}">
        <p14:creationId xmlns:p14="http://schemas.microsoft.com/office/powerpoint/2010/main" val="102315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6" name="TextBox 5">
            <a:extLst>
              <a:ext uri="{FF2B5EF4-FFF2-40B4-BE49-F238E27FC236}">
                <a16:creationId xmlns:a16="http://schemas.microsoft.com/office/drawing/2014/main" xmlns="" id="{CAB42DDE-00CB-F743-AA90-3C3515F317F5}"/>
              </a:ext>
            </a:extLst>
          </p:cNvPr>
          <p:cNvSpPr txBox="1"/>
          <p:nvPr/>
        </p:nvSpPr>
        <p:spPr>
          <a:xfrm>
            <a:off x="407957" y="2499757"/>
            <a:ext cx="5744438" cy="954107"/>
          </a:xfrm>
          <a:prstGeom prst="rect">
            <a:avLst/>
          </a:prstGeom>
          <a:noFill/>
        </p:spPr>
        <p:txBody>
          <a:bodyPr wrap="square" rtlCol="0">
            <a:spAutoFit/>
          </a:bodyPr>
          <a:lstStyle/>
          <a:p>
            <a:pPr algn="ctr"/>
            <a:r>
              <a:rPr lang="en-US" sz="2800" b="1" dirty="0">
                <a:solidFill>
                  <a:schemeClr val="bg1"/>
                </a:solidFill>
              </a:rPr>
              <a:t>3. Have a safe and comfortable location.</a:t>
            </a:r>
          </a:p>
        </p:txBody>
      </p:sp>
      <p:pic>
        <p:nvPicPr>
          <p:cNvPr id="10" name="Picture 4">
            <a:extLst>
              <a:ext uri="{FF2B5EF4-FFF2-40B4-BE49-F238E27FC236}">
                <a16:creationId xmlns:a16="http://schemas.microsoft.com/office/drawing/2014/main" xmlns="" id="{5F5E2BA7-AC7E-BF4A-84A0-FF17DF007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857" y="1761066"/>
            <a:ext cx="5046976" cy="33613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6FD6594-E66E-3348-B50C-453425EA4267}"/>
              </a:ext>
            </a:extLst>
          </p:cNvPr>
          <p:cNvSpPr txBox="1"/>
          <p:nvPr/>
        </p:nvSpPr>
        <p:spPr>
          <a:xfrm>
            <a:off x="1258785" y="435029"/>
            <a:ext cx="9975273" cy="523220"/>
          </a:xfrm>
          <a:prstGeom prst="rect">
            <a:avLst/>
          </a:prstGeom>
          <a:noFill/>
        </p:spPr>
        <p:txBody>
          <a:bodyPr wrap="square" rtlCol="0">
            <a:spAutoFit/>
          </a:bodyPr>
          <a:lstStyle/>
          <a:p>
            <a:pPr algn="ctr"/>
            <a:r>
              <a:rPr lang="en-US" sz="2800" b="1" dirty="0">
                <a:solidFill>
                  <a:schemeClr val="bg1"/>
                </a:solidFill>
              </a:rPr>
              <a:t>POINTS TO CONSIDER TO HAVE A SUCCESFUL VBS</a:t>
            </a:r>
          </a:p>
        </p:txBody>
      </p:sp>
      <p:sp>
        <p:nvSpPr>
          <p:cNvPr id="2" name="TextBox 1">
            <a:extLst>
              <a:ext uri="{FF2B5EF4-FFF2-40B4-BE49-F238E27FC236}">
                <a16:creationId xmlns:a16="http://schemas.microsoft.com/office/drawing/2014/main" xmlns="" id="{8F3175F6-92BD-EA4D-85DE-E2006C0D5CD2}"/>
              </a:ext>
            </a:extLst>
          </p:cNvPr>
          <p:cNvSpPr txBox="1"/>
          <p:nvPr/>
        </p:nvSpPr>
        <p:spPr>
          <a:xfrm>
            <a:off x="88101" y="4267200"/>
            <a:ext cx="6549765" cy="1569660"/>
          </a:xfrm>
          <a:prstGeom prst="rect">
            <a:avLst/>
          </a:prstGeom>
          <a:noFill/>
        </p:spPr>
        <p:txBody>
          <a:bodyPr wrap="square" rtlCol="0">
            <a:spAutoFit/>
          </a:bodyPr>
          <a:lstStyle/>
          <a:p>
            <a:r>
              <a:rPr lang="en-US" sz="2400" dirty="0">
                <a:solidFill>
                  <a:schemeClr val="bg1"/>
                </a:solidFill>
              </a:rPr>
              <a:t>Consider using the outdoors for your game station or craft station. Build an open tent, if possible, to avoid direct exposure to the sun. Or set a day in the park where the kids can do the games. </a:t>
            </a:r>
          </a:p>
        </p:txBody>
      </p:sp>
    </p:spTree>
    <p:extLst>
      <p:ext uri="{BB962C8B-B14F-4D97-AF65-F5344CB8AC3E}">
        <p14:creationId xmlns:p14="http://schemas.microsoft.com/office/powerpoint/2010/main" val="116254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Google Shape;87;p1" descr="Logo&#10;&#10;Description automatically generated"/>
          <p:cNvPicPr preferRelativeResize="0"/>
          <p:nvPr/>
        </p:nvPicPr>
        <p:blipFill rotWithShape="1">
          <a:blip r:embed="rId3"/>
          <a:srcRect t="9482" r="8" b="166"/>
          <a:stretch/>
        </p:blipFill>
        <p:spPr>
          <a:xfrm>
            <a:off x="9939819" y="5342053"/>
            <a:ext cx="2164080" cy="1477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86" name="Google Shape;86;p1" descr="Icon&#10;&#10;Description automatically generated"/>
          <p:cNvPicPr preferRelativeResize="0"/>
          <p:nvPr/>
        </p:nvPicPr>
        <p:blipFill rotWithShape="1">
          <a:blip r:embed="rId4"/>
          <a:srcRect l="515" r="4" b="4"/>
          <a:stretch/>
        </p:blipFill>
        <p:spPr>
          <a:xfrm>
            <a:off x="8430257" y="5547360"/>
            <a:ext cx="1450655" cy="1310640"/>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p:spPr>
      </p:pic>
      <p:sp>
        <p:nvSpPr>
          <p:cNvPr id="8" name="TextBox 7">
            <a:extLst>
              <a:ext uri="{FF2B5EF4-FFF2-40B4-BE49-F238E27FC236}">
                <a16:creationId xmlns:a16="http://schemas.microsoft.com/office/drawing/2014/main" xmlns="" id="{AA04AEC5-6CD6-344E-8E08-AB3ADBC8D3B7}"/>
              </a:ext>
            </a:extLst>
          </p:cNvPr>
          <p:cNvSpPr txBox="1"/>
          <p:nvPr/>
        </p:nvSpPr>
        <p:spPr>
          <a:xfrm>
            <a:off x="1003610" y="377318"/>
            <a:ext cx="4427034" cy="830997"/>
          </a:xfrm>
          <a:prstGeom prst="rect">
            <a:avLst/>
          </a:prstGeom>
          <a:noFill/>
        </p:spPr>
        <p:txBody>
          <a:bodyPr wrap="square" rtlCol="0">
            <a:spAutoFit/>
          </a:bodyPr>
          <a:lstStyle/>
          <a:p>
            <a:r>
              <a:rPr lang="en-US" sz="4800" dirty="0">
                <a:solidFill>
                  <a:schemeClr val="bg1"/>
                </a:solidFill>
                <a:latin typeface="Cooper Black" panose="0208090404030B020404" pitchFamily="18" charset="77"/>
              </a:rPr>
              <a:t>The Stations </a:t>
            </a:r>
          </a:p>
        </p:txBody>
      </p:sp>
      <p:sp>
        <p:nvSpPr>
          <p:cNvPr id="9" name="Google Shape;225;g1116bc6ed8e_0_102">
            <a:extLst>
              <a:ext uri="{FF2B5EF4-FFF2-40B4-BE49-F238E27FC236}">
                <a16:creationId xmlns:a16="http://schemas.microsoft.com/office/drawing/2014/main" xmlns="" id="{A9BC813F-5884-CC48-99F6-FA2D92228828}"/>
              </a:ext>
            </a:extLst>
          </p:cNvPr>
          <p:cNvSpPr txBox="1">
            <a:spLocks/>
          </p:cNvSpPr>
          <p:nvPr/>
        </p:nvSpPr>
        <p:spPr>
          <a:xfrm>
            <a:off x="435087" y="1617048"/>
            <a:ext cx="5650200" cy="4602000"/>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457200"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There are 5 Stations</a:t>
            </a:r>
          </a:p>
          <a:p>
            <a:pPr marL="914400" lvl="1"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Bible Story </a:t>
            </a:r>
          </a:p>
          <a:p>
            <a:pPr marL="914400" lvl="1"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Prayer </a:t>
            </a:r>
          </a:p>
          <a:p>
            <a:pPr marL="914400" lvl="1"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Craft </a:t>
            </a:r>
          </a:p>
          <a:p>
            <a:pPr marL="914400" lvl="1"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Game </a:t>
            </a:r>
          </a:p>
          <a:p>
            <a:pPr marL="914400" lvl="1" indent="-342900" algn="l">
              <a:lnSpc>
                <a:spcPct val="90000"/>
              </a:lnSpc>
              <a:spcBef>
                <a:spcPts val="0"/>
              </a:spcBef>
              <a:buSzPts val="1800"/>
              <a:buFont typeface="Avenir"/>
              <a:buChar char="○"/>
            </a:pPr>
            <a:r>
              <a:rPr lang="en-US" sz="2800" dirty="0">
                <a:solidFill>
                  <a:schemeClr val="bg1"/>
                </a:solidFill>
                <a:latin typeface="+mj-lt"/>
                <a:ea typeface="Avenir"/>
                <a:cs typeface="Avenir"/>
                <a:sym typeface="Avenir"/>
              </a:rPr>
              <a:t>Snack </a:t>
            </a:r>
          </a:p>
          <a:p>
            <a:pPr algn="l">
              <a:lnSpc>
                <a:spcPct val="90000"/>
              </a:lnSpc>
              <a:spcBef>
                <a:spcPts val="0"/>
              </a:spcBef>
            </a:pPr>
            <a:endParaRPr lang="en-US" sz="2400" dirty="0">
              <a:solidFill>
                <a:schemeClr val="bg1"/>
              </a:solidFill>
              <a:latin typeface="+mj-lt"/>
              <a:ea typeface="Avenir"/>
              <a:cs typeface="Avenir"/>
              <a:sym typeface="Avenir"/>
            </a:endParaRPr>
          </a:p>
          <a:p>
            <a:pPr algn="l">
              <a:lnSpc>
                <a:spcPct val="90000"/>
              </a:lnSpc>
              <a:spcBef>
                <a:spcPts val="0"/>
              </a:spcBef>
            </a:pPr>
            <a:endParaRPr lang="en-US" sz="2400" dirty="0">
              <a:solidFill>
                <a:schemeClr val="bg1"/>
              </a:solidFill>
              <a:latin typeface="+mj-lt"/>
              <a:ea typeface="Avenir"/>
              <a:cs typeface="Avenir"/>
              <a:sym typeface="Avenir"/>
            </a:endParaRPr>
          </a:p>
          <a:p>
            <a:pPr algn="l">
              <a:lnSpc>
                <a:spcPct val="90000"/>
              </a:lnSpc>
              <a:spcBef>
                <a:spcPts val="0"/>
              </a:spcBef>
            </a:pPr>
            <a:r>
              <a:rPr lang="en-US" b="1" i="1" dirty="0">
                <a:solidFill>
                  <a:schemeClr val="bg1"/>
                </a:solidFill>
                <a:latin typeface="+mj-lt"/>
                <a:ea typeface="Avenir"/>
                <a:cs typeface="Avenir"/>
                <a:sym typeface="Avenir"/>
              </a:rPr>
              <a:t>Tip: </a:t>
            </a:r>
            <a:r>
              <a:rPr lang="en-US" i="1" dirty="0">
                <a:solidFill>
                  <a:schemeClr val="bg1"/>
                </a:solidFill>
                <a:latin typeface="+mj-lt"/>
                <a:ea typeface="Avenir"/>
                <a:cs typeface="Avenir"/>
                <a:sym typeface="Avenir"/>
              </a:rPr>
              <a:t>The bible story station can be done right after the welcome and praise time while the kids are still seated on the mat.</a:t>
            </a:r>
          </a:p>
        </p:txBody>
      </p:sp>
      <p:pic>
        <p:nvPicPr>
          <p:cNvPr id="11" name="Google Shape;235;g1116bc6ed8e_0_102">
            <a:extLst>
              <a:ext uri="{FF2B5EF4-FFF2-40B4-BE49-F238E27FC236}">
                <a16:creationId xmlns:a16="http://schemas.microsoft.com/office/drawing/2014/main" xmlns="" id="{DDE13479-F6AD-5047-9B08-50A25977E751}"/>
              </a:ext>
            </a:extLst>
          </p:cNvPr>
          <p:cNvPicPr preferRelativeResize="0"/>
          <p:nvPr/>
        </p:nvPicPr>
        <p:blipFill rotWithShape="1">
          <a:blip r:embed="rId5">
            <a:alphaModFix/>
          </a:blip>
          <a:srcRect l="5686" t="3642" r="4336" b="1498"/>
          <a:stretch/>
        </p:blipFill>
        <p:spPr>
          <a:xfrm rot="16200000">
            <a:off x="5870391" y="560112"/>
            <a:ext cx="2524965" cy="1797326"/>
          </a:xfrm>
          <a:prstGeom prst="rect">
            <a:avLst/>
          </a:prstGeom>
          <a:noFill/>
          <a:ln>
            <a:noFill/>
          </a:ln>
        </p:spPr>
      </p:pic>
      <p:pic>
        <p:nvPicPr>
          <p:cNvPr id="12" name="Google Shape;233;g1116bc6ed8e_0_102">
            <a:extLst>
              <a:ext uri="{FF2B5EF4-FFF2-40B4-BE49-F238E27FC236}">
                <a16:creationId xmlns:a16="http://schemas.microsoft.com/office/drawing/2014/main" xmlns="" id="{6DFA1ACC-46F7-3D45-87C6-1BBAE06956FE}"/>
              </a:ext>
            </a:extLst>
          </p:cNvPr>
          <p:cNvPicPr preferRelativeResize="0"/>
          <p:nvPr/>
        </p:nvPicPr>
        <p:blipFill rotWithShape="1">
          <a:blip r:embed="rId6">
            <a:alphaModFix/>
          </a:blip>
          <a:srcRect l="3517" t="2751" r="2691" b="2694"/>
          <a:stretch/>
        </p:blipFill>
        <p:spPr>
          <a:xfrm rot="-5400000">
            <a:off x="7943813" y="433986"/>
            <a:ext cx="2374595" cy="1762505"/>
          </a:xfrm>
          <a:prstGeom prst="rect">
            <a:avLst/>
          </a:prstGeom>
          <a:noFill/>
          <a:ln>
            <a:noFill/>
          </a:ln>
        </p:spPr>
      </p:pic>
      <p:pic>
        <p:nvPicPr>
          <p:cNvPr id="13" name="Google Shape;237;g1116bc6ed8e_0_102">
            <a:extLst>
              <a:ext uri="{FF2B5EF4-FFF2-40B4-BE49-F238E27FC236}">
                <a16:creationId xmlns:a16="http://schemas.microsoft.com/office/drawing/2014/main" xmlns="" id="{BC07C308-74AD-F846-8EBF-338BFA19E9E9}"/>
              </a:ext>
            </a:extLst>
          </p:cNvPr>
          <p:cNvPicPr preferRelativeResize="0"/>
          <p:nvPr/>
        </p:nvPicPr>
        <p:blipFill rotWithShape="1">
          <a:blip r:embed="rId7">
            <a:alphaModFix/>
          </a:blip>
          <a:srcRect l="2071" t="3940" r="5438" b="1335"/>
          <a:stretch/>
        </p:blipFill>
        <p:spPr>
          <a:xfrm rot="16200000">
            <a:off x="10001060" y="434019"/>
            <a:ext cx="2374660" cy="1762505"/>
          </a:xfrm>
          <a:prstGeom prst="rect">
            <a:avLst/>
          </a:prstGeom>
          <a:noFill/>
          <a:ln>
            <a:noFill/>
          </a:ln>
        </p:spPr>
      </p:pic>
      <p:pic>
        <p:nvPicPr>
          <p:cNvPr id="14" name="Google Shape;234;g1116bc6ed8e_0_102">
            <a:extLst>
              <a:ext uri="{FF2B5EF4-FFF2-40B4-BE49-F238E27FC236}">
                <a16:creationId xmlns:a16="http://schemas.microsoft.com/office/drawing/2014/main" xmlns="" id="{8D05B7B1-B11B-E849-AB31-AFAE14A2CC53}"/>
              </a:ext>
            </a:extLst>
          </p:cNvPr>
          <p:cNvPicPr preferRelativeResize="0"/>
          <p:nvPr/>
        </p:nvPicPr>
        <p:blipFill rotWithShape="1">
          <a:blip r:embed="rId8">
            <a:alphaModFix/>
          </a:blip>
          <a:srcRect l="1878" t="3190" r="4171" b="2691"/>
          <a:stretch/>
        </p:blipFill>
        <p:spPr>
          <a:xfrm rot="-5400000">
            <a:off x="6632161" y="3309506"/>
            <a:ext cx="2607380" cy="1868328"/>
          </a:xfrm>
          <a:prstGeom prst="rect">
            <a:avLst/>
          </a:prstGeom>
          <a:noFill/>
          <a:ln>
            <a:noFill/>
          </a:ln>
        </p:spPr>
      </p:pic>
      <p:pic>
        <p:nvPicPr>
          <p:cNvPr id="15" name="Google Shape;236;g1116bc6ed8e_0_102">
            <a:extLst>
              <a:ext uri="{FF2B5EF4-FFF2-40B4-BE49-F238E27FC236}">
                <a16:creationId xmlns:a16="http://schemas.microsoft.com/office/drawing/2014/main" xmlns="" id="{5E8EA1E5-74F7-0743-BEEA-F27665960B81}"/>
              </a:ext>
            </a:extLst>
          </p:cNvPr>
          <p:cNvPicPr preferRelativeResize="0"/>
          <p:nvPr/>
        </p:nvPicPr>
        <p:blipFill rotWithShape="1">
          <a:blip r:embed="rId9">
            <a:alphaModFix/>
          </a:blip>
          <a:srcRect l="4815" t="3859" r="4489" b="2682"/>
          <a:stretch/>
        </p:blipFill>
        <p:spPr>
          <a:xfrm rot="-5400000">
            <a:off x="8821361" y="3041008"/>
            <a:ext cx="2607380" cy="1762505"/>
          </a:xfrm>
          <a:prstGeom prst="rect">
            <a:avLst/>
          </a:prstGeom>
          <a:noFill/>
          <a:ln>
            <a:noFill/>
          </a:ln>
        </p:spPr>
      </p:pic>
    </p:spTree>
    <p:extLst>
      <p:ext uri="{BB962C8B-B14F-4D97-AF65-F5344CB8AC3E}">
        <p14:creationId xmlns:p14="http://schemas.microsoft.com/office/powerpoint/2010/main" val="332183910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{FAA2F73D-5F7F-F04E-B9C9-377138D61B4B}tf10001120</Template>
  <TotalTime>16712</TotalTime>
  <Words>1403</Words>
  <Application>Microsoft Office PowerPoint</Application>
  <PresentationFormat>Custom</PresentationFormat>
  <Paragraphs>155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 Rotations</vt:lpstr>
      <vt:lpstr>Suggested Schedule</vt:lpstr>
      <vt:lpstr>PowerPoint Presentation</vt:lpstr>
      <vt:lpstr>VOLUNTEER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conduct a successful virtual and in-person  VBS program</dc:title>
  <dc:creator>Jonathan Sorto</dc:creator>
  <cp:lastModifiedBy>Shantal Small</cp:lastModifiedBy>
  <cp:revision>22</cp:revision>
  <cp:lastPrinted>2022-03-13T13:03:12Z</cp:lastPrinted>
  <dcterms:created xsi:type="dcterms:W3CDTF">2019-02-01T02:02:14Z</dcterms:created>
  <dcterms:modified xsi:type="dcterms:W3CDTF">2022-03-23T19:39:08Z</dcterms:modified>
</cp:coreProperties>
</file>