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6" r:id="rId2"/>
    <p:sldId id="257" r:id="rId3"/>
    <p:sldId id="290" r:id="rId4"/>
    <p:sldId id="282" r:id="rId5"/>
    <p:sldId id="286" r:id="rId6"/>
    <p:sldId id="284" r:id="rId7"/>
    <p:sldId id="285" r:id="rId8"/>
    <p:sldId id="283" r:id="rId9"/>
    <p:sldId id="288" r:id="rId10"/>
    <p:sldId id="289" r:id="rId11"/>
    <p:sldId id="291" r:id="rId12"/>
    <p:sldId id="281" r:id="rId1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1" roundtripDataSignature="AMtx7mges3xJ+wAQVKTWh7mqO3KEqld2B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3" d="100"/>
          <a:sy n="103" d="100"/>
        </p:scale>
        <p:origin x="48"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33"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2"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31" Type="http://customschemas.google.com/relationships/presentationmetadata" Target="meta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1116bc6ed8e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spcBef>
                <a:spcPts val="0"/>
              </a:spcBef>
              <a:spcAft>
                <a:spcPts val="0"/>
              </a:spcAft>
              <a:buSzPts val="1100"/>
              <a:buAutoNum type="arabicPeriod"/>
            </a:pPr>
            <a:endParaRPr dirty="0"/>
          </a:p>
        </p:txBody>
      </p:sp>
      <p:sp>
        <p:nvSpPr>
          <p:cNvPr id="92" name="Google Shape;92;g1116bc6ed8e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723524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1116bc6ed8e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spcBef>
                <a:spcPts val="0"/>
              </a:spcBef>
              <a:spcAft>
                <a:spcPts val="0"/>
              </a:spcAft>
              <a:buSzPts val="1100"/>
              <a:buAutoNum type="arabicPeriod"/>
            </a:pPr>
            <a:endParaRPr dirty="0"/>
          </a:p>
        </p:txBody>
      </p:sp>
      <p:sp>
        <p:nvSpPr>
          <p:cNvPr id="92" name="Google Shape;92;g1116bc6ed8e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168640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2"/>
        <p:cNvGrpSpPr/>
        <p:nvPr/>
      </p:nvGrpSpPr>
      <p:grpSpPr>
        <a:xfrm>
          <a:off x="0" y="0"/>
          <a:ext cx="0" cy="0"/>
          <a:chOff x="0" y="0"/>
          <a:chExt cx="0" cy="0"/>
        </a:xfrm>
      </p:grpSpPr>
      <p:sp>
        <p:nvSpPr>
          <p:cNvPr id="413" name="Google Shape;413;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14" name="Google Shape;414;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1116bc6ed8e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lvl="0" indent="0" algn="l" rtl="0">
              <a:spcBef>
                <a:spcPts val="0"/>
              </a:spcBef>
              <a:spcAft>
                <a:spcPts val="0"/>
              </a:spcAft>
              <a:buSzPts val="1100"/>
              <a:buNone/>
            </a:pPr>
            <a:endParaRPr dirty="0"/>
          </a:p>
        </p:txBody>
      </p:sp>
      <p:sp>
        <p:nvSpPr>
          <p:cNvPr id="92" name="Google Shape;92;g1116bc6ed8e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1116bc6ed8e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lvl="0" indent="0" algn="l" rtl="0">
              <a:spcBef>
                <a:spcPts val="0"/>
              </a:spcBef>
              <a:spcAft>
                <a:spcPts val="0"/>
              </a:spcAft>
              <a:buSzPts val="1100"/>
              <a:buNone/>
            </a:pPr>
            <a:endParaRPr dirty="0"/>
          </a:p>
        </p:txBody>
      </p:sp>
      <p:sp>
        <p:nvSpPr>
          <p:cNvPr id="92" name="Google Shape;92;g1116bc6ed8e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985936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1116bc6ed8e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lvl="0" indent="0" algn="l" rtl="0">
              <a:spcBef>
                <a:spcPts val="0"/>
              </a:spcBef>
              <a:spcAft>
                <a:spcPts val="0"/>
              </a:spcAft>
              <a:buSzPts val="1100"/>
              <a:buNone/>
            </a:pPr>
            <a:endParaRPr dirty="0"/>
          </a:p>
        </p:txBody>
      </p:sp>
      <p:sp>
        <p:nvSpPr>
          <p:cNvPr id="92" name="Google Shape;92;g1116bc6ed8e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591368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1116bc6ed8e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lvl="0" indent="0" algn="l" rtl="0">
              <a:spcBef>
                <a:spcPts val="0"/>
              </a:spcBef>
              <a:spcAft>
                <a:spcPts val="0"/>
              </a:spcAft>
              <a:buSzPts val="1100"/>
              <a:buNone/>
            </a:pPr>
            <a:endParaRPr dirty="0"/>
          </a:p>
        </p:txBody>
      </p:sp>
      <p:sp>
        <p:nvSpPr>
          <p:cNvPr id="92" name="Google Shape;92;g1116bc6ed8e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436408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1116bc6ed8e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lvl="0" indent="0" algn="l" rtl="0">
              <a:spcBef>
                <a:spcPts val="0"/>
              </a:spcBef>
              <a:spcAft>
                <a:spcPts val="0"/>
              </a:spcAft>
              <a:buSzPts val="1100"/>
              <a:buNone/>
            </a:pPr>
            <a:endParaRPr dirty="0"/>
          </a:p>
        </p:txBody>
      </p:sp>
      <p:sp>
        <p:nvSpPr>
          <p:cNvPr id="92" name="Google Shape;92;g1116bc6ed8e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044232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1116bc6ed8e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spcBef>
                <a:spcPts val="0"/>
              </a:spcBef>
              <a:spcAft>
                <a:spcPts val="0"/>
              </a:spcAft>
              <a:buSzPts val="1100"/>
              <a:buAutoNum type="arabicPeriod"/>
            </a:pPr>
            <a:endParaRPr dirty="0"/>
          </a:p>
        </p:txBody>
      </p:sp>
      <p:sp>
        <p:nvSpPr>
          <p:cNvPr id="92" name="Google Shape;92;g1116bc6ed8e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635255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1116bc6ed8e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lvl="0" indent="0" algn="l" rtl="0">
              <a:spcBef>
                <a:spcPts val="0"/>
              </a:spcBef>
              <a:spcAft>
                <a:spcPts val="0"/>
              </a:spcAft>
              <a:buSzPts val="1100"/>
              <a:buNone/>
            </a:pPr>
            <a:endParaRPr dirty="0"/>
          </a:p>
        </p:txBody>
      </p:sp>
      <p:sp>
        <p:nvSpPr>
          <p:cNvPr id="92" name="Google Shape;92;g1116bc6ed8e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694961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1116bc6ed8e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spcBef>
                <a:spcPts val="0"/>
              </a:spcBef>
              <a:spcAft>
                <a:spcPts val="0"/>
              </a:spcAft>
              <a:buSzPts val="1100"/>
              <a:buAutoNum type="arabicPeriod"/>
            </a:pPr>
            <a:endParaRPr dirty="0"/>
          </a:p>
        </p:txBody>
      </p:sp>
      <p:sp>
        <p:nvSpPr>
          <p:cNvPr id="92" name="Google Shape;92;g1116bc6ed8e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32749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1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2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1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2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2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2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3"/>
        <p:cNvGrpSpPr/>
        <p:nvPr/>
      </p:nvGrpSpPr>
      <p:grpSpPr>
        <a:xfrm>
          <a:off x="0" y="0"/>
          <a:ext cx="0" cy="0"/>
          <a:chOff x="0" y="0"/>
          <a:chExt cx="0" cy="0"/>
        </a:xfrm>
      </p:grpSpPr>
      <p:sp>
        <p:nvSpPr>
          <p:cNvPr id="84" name="Google Shape;84;p1"/>
          <p:cNvSpPr txBox="1">
            <a:spLocks noGrp="1"/>
          </p:cNvSpPr>
          <p:nvPr>
            <p:ph type="ctrTitle"/>
          </p:nvPr>
        </p:nvSpPr>
        <p:spPr>
          <a:xfrm>
            <a:off x="3890700" y="863400"/>
            <a:ext cx="8301300" cy="18996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D92B33"/>
              </a:buClr>
              <a:buSzPts val="4400"/>
              <a:buFont typeface="Avenir"/>
              <a:buNone/>
            </a:pPr>
            <a:endParaRPr sz="4500" b="1" dirty="0">
              <a:solidFill>
                <a:srgbClr val="D92B33"/>
              </a:solidFill>
              <a:latin typeface="Avenir"/>
              <a:ea typeface="Avenir"/>
              <a:cs typeface="Avenir"/>
              <a:sym typeface="Avenir"/>
            </a:endParaRPr>
          </a:p>
          <a:p>
            <a:pPr marL="457200" lvl="0" indent="0" algn="ctr" rtl="0">
              <a:lnSpc>
                <a:spcPct val="90000"/>
              </a:lnSpc>
              <a:spcBef>
                <a:spcPts val="0"/>
              </a:spcBef>
              <a:spcAft>
                <a:spcPts val="0"/>
              </a:spcAft>
              <a:buNone/>
            </a:pPr>
            <a:r>
              <a:rPr lang="en-US" sz="5077" b="1" dirty="0">
                <a:solidFill>
                  <a:srgbClr val="0C0C0C"/>
                </a:solidFill>
                <a:latin typeface="Impact"/>
                <a:ea typeface="Impact"/>
                <a:cs typeface="Impact"/>
                <a:sym typeface="Impact"/>
              </a:rPr>
              <a:t>VBS Follow-up Activities and Program</a:t>
            </a:r>
            <a:endParaRPr sz="5077" b="1" dirty="0">
              <a:solidFill>
                <a:srgbClr val="0C0C0C"/>
              </a:solidFill>
              <a:latin typeface="Impact"/>
              <a:ea typeface="Impact"/>
              <a:cs typeface="Impact"/>
              <a:sym typeface="Impact"/>
            </a:endParaRPr>
          </a:p>
        </p:txBody>
      </p:sp>
      <p:sp>
        <p:nvSpPr>
          <p:cNvPr id="85" name="Google Shape;85;p1"/>
          <p:cNvSpPr txBox="1">
            <a:spLocks noGrp="1"/>
          </p:cNvSpPr>
          <p:nvPr>
            <p:ph type="subTitle" idx="1"/>
          </p:nvPr>
        </p:nvSpPr>
        <p:spPr>
          <a:xfrm>
            <a:off x="6752968" y="3868975"/>
            <a:ext cx="4446660" cy="17694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0C0C0C"/>
              </a:buClr>
              <a:buSzPts val="2400"/>
              <a:buNone/>
            </a:pPr>
            <a:r>
              <a:rPr lang="en-CA" dirty="0">
                <a:solidFill>
                  <a:srgbClr val="0C0C0C"/>
                </a:solidFill>
                <a:latin typeface="Arial"/>
                <a:ea typeface="Arial"/>
                <a:cs typeface="Arial"/>
                <a:sym typeface="Arial"/>
              </a:rPr>
              <a:t>Mae-</a:t>
            </a:r>
            <a:r>
              <a:rPr lang="en-CA" dirty="0" err="1">
                <a:solidFill>
                  <a:srgbClr val="0C0C0C"/>
                </a:solidFill>
                <a:latin typeface="Arial"/>
                <a:ea typeface="Arial"/>
                <a:cs typeface="Arial"/>
                <a:sym typeface="Arial"/>
              </a:rPr>
              <a:t>Lyna</a:t>
            </a:r>
            <a:r>
              <a:rPr lang="en-CA" dirty="0">
                <a:solidFill>
                  <a:srgbClr val="0C0C0C"/>
                </a:solidFill>
                <a:latin typeface="Arial"/>
                <a:ea typeface="Arial"/>
                <a:cs typeface="Arial"/>
                <a:sym typeface="Arial"/>
              </a:rPr>
              <a:t> Beaubrun-Fleury</a:t>
            </a:r>
            <a:endParaRPr dirty="0">
              <a:latin typeface="Arial"/>
              <a:ea typeface="Arial"/>
              <a:cs typeface="Arial"/>
              <a:sym typeface="Arial"/>
            </a:endParaRPr>
          </a:p>
          <a:p>
            <a:pPr marL="0" lvl="0" indent="0" algn="l" rtl="0">
              <a:lnSpc>
                <a:spcPct val="90000"/>
              </a:lnSpc>
              <a:spcBef>
                <a:spcPts val="1000"/>
              </a:spcBef>
              <a:spcAft>
                <a:spcPts val="0"/>
              </a:spcAft>
              <a:buClr>
                <a:srgbClr val="0C0C0C"/>
              </a:buClr>
              <a:buSzPts val="2400"/>
              <a:buNone/>
            </a:pPr>
            <a:r>
              <a:rPr lang="en-US" dirty="0">
                <a:solidFill>
                  <a:srgbClr val="0C0C0C"/>
                </a:solidFill>
                <a:latin typeface="Arial"/>
                <a:ea typeface="Arial"/>
                <a:cs typeface="Arial"/>
                <a:sym typeface="Arial"/>
              </a:rPr>
              <a:t>Date: March 13, 2022</a:t>
            </a:r>
            <a:endParaRPr dirty="0">
              <a:latin typeface="Arial"/>
              <a:ea typeface="Arial"/>
              <a:cs typeface="Arial"/>
              <a:sym typeface="Arial"/>
            </a:endParaRPr>
          </a:p>
          <a:p>
            <a:pPr marL="0" lvl="0" indent="0" algn="l" rtl="0">
              <a:lnSpc>
                <a:spcPct val="90000"/>
              </a:lnSpc>
              <a:spcBef>
                <a:spcPts val="1000"/>
              </a:spcBef>
              <a:spcAft>
                <a:spcPts val="0"/>
              </a:spcAft>
              <a:buClr>
                <a:srgbClr val="0C0C0C"/>
              </a:buClr>
              <a:buSzPts val="2400"/>
              <a:buNone/>
            </a:pPr>
            <a:r>
              <a:rPr lang="en-US" dirty="0">
                <a:solidFill>
                  <a:srgbClr val="0C0C0C"/>
                </a:solidFill>
                <a:latin typeface="Arial"/>
                <a:ea typeface="Arial"/>
                <a:cs typeface="Arial"/>
                <a:sym typeface="Arial"/>
              </a:rPr>
              <a:t>#SayYESToJesus</a:t>
            </a:r>
            <a:endParaRPr dirty="0">
              <a:solidFill>
                <a:srgbClr val="0C0C0C"/>
              </a:solidFill>
              <a:latin typeface="Arial"/>
              <a:ea typeface="Arial"/>
              <a:cs typeface="Arial"/>
              <a:sym typeface="Arial"/>
            </a:endParaRPr>
          </a:p>
        </p:txBody>
      </p:sp>
      <p:pic>
        <p:nvPicPr>
          <p:cNvPr id="86" name="Google Shape;86;p1"/>
          <p:cNvPicPr preferRelativeResize="0"/>
          <p:nvPr/>
        </p:nvPicPr>
        <p:blipFill rotWithShape="1">
          <a:blip r:embed="rId3">
            <a:alphaModFix/>
          </a:blip>
          <a:srcRect/>
          <a:stretch/>
        </p:blipFill>
        <p:spPr>
          <a:xfrm>
            <a:off x="207675" y="1177250"/>
            <a:ext cx="4200600" cy="4200624"/>
          </a:xfrm>
          <a:prstGeom prst="rect">
            <a:avLst/>
          </a:prstGeom>
          <a:noFill/>
          <a:ln>
            <a:noFill/>
          </a:ln>
        </p:spPr>
      </p:pic>
      <p:pic>
        <p:nvPicPr>
          <p:cNvPr id="87" name="Google Shape;87;p1"/>
          <p:cNvPicPr preferRelativeResize="0"/>
          <p:nvPr/>
        </p:nvPicPr>
        <p:blipFill rotWithShape="1">
          <a:blip r:embed="rId4">
            <a:alphaModFix/>
          </a:blip>
          <a:srcRect/>
          <a:stretch/>
        </p:blipFill>
        <p:spPr>
          <a:xfrm>
            <a:off x="9685128" y="5753098"/>
            <a:ext cx="793341" cy="744494"/>
          </a:xfrm>
          <a:prstGeom prst="rect">
            <a:avLst/>
          </a:prstGeom>
          <a:noFill/>
          <a:ln>
            <a:noFill/>
          </a:ln>
        </p:spPr>
      </p:pic>
      <p:pic>
        <p:nvPicPr>
          <p:cNvPr id="88" name="Google Shape;88;p1"/>
          <p:cNvPicPr preferRelativeResize="0"/>
          <p:nvPr/>
        </p:nvPicPr>
        <p:blipFill rotWithShape="1">
          <a:blip r:embed="rId5">
            <a:alphaModFix/>
          </a:blip>
          <a:srcRect/>
          <a:stretch/>
        </p:blipFill>
        <p:spPr>
          <a:xfrm>
            <a:off x="10645930" y="5751405"/>
            <a:ext cx="1027910" cy="746187"/>
          </a:xfrm>
          <a:prstGeom prst="rect">
            <a:avLst/>
          </a:prstGeom>
          <a:noFill/>
          <a:ln>
            <a:noFill/>
          </a:ln>
        </p:spPr>
      </p:pic>
      <p:sp>
        <p:nvSpPr>
          <p:cNvPr id="89" name="Google Shape;89;p1"/>
          <p:cNvSpPr txBox="1"/>
          <p:nvPr/>
        </p:nvSpPr>
        <p:spPr>
          <a:xfrm>
            <a:off x="368024" y="6172882"/>
            <a:ext cx="1323429"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b="0" i="0" u="none" strike="noStrike" cap="none">
                <a:solidFill>
                  <a:srgbClr val="222A35"/>
                </a:solidFill>
                <a:latin typeface="Avenir"/>
                <a:ea typeface="Avenir"/>
                <a:cs typeface="Avenir"/>
                <a:sym typeface="Avenir"/>
              </a:rPr>
              <a:t>Childmin.org</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3"/>
        <p:cNvGrpSpPr/>
        <p:nvPr/>
      </p:nvGrpSpPr>
      <p:grpSpPr>
        <a:xfrm>
          <a:off x="0" y="0"/>
          <a:ext cx="0" cy="0"/>
          <a:chOff x="0" y="0"/>
          <a:chExt cx="0" cy="0"/>
        </a:xfrm>
      </p:grpSpPr>
      <p:sp>
        <p:nvSpPr>
          <p:cNvPr id="94" name="Google Shape;94;g1116bc6ed8e_0_22"/>
          <p:cNvSpPr/>
          <p:nvPr/>
        </p:nvSpPr>
        <p:spPr>
          <a:xfrm>
            <a:off x="0" y="0"/>
            <a:ext cx="12192000" cy="1690800"/>
          </a:xfrm>
          <a:prstGeom prst="rect">
            <a:avLst/>
          </a:prstGeom>
          <a:solidFill>
            <a:srgbClr val="D92B3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4900" dirty="0">
                <a:solidFill>
                  <a:schemeClr val="lt1"/>
                </a:solidFill>
                <a:latin typeface="Calibri"/>
                <a:ea typeface="Calibri"/>
                <a:cs typeface="Calibri"/>
                <a:sym typeface="Calibri"/>
              </a:rPr>
              <a:t>Examples of Activities</a:t>
            </a:r>
            <a:endParaRPr sz="4900" dirty="0">
              <a:solidFill>
                <a:schemeClr val="lt1"/>
              </a:solidFill>
              <a:latin typeface="Calibri"/>
              <a:ea typeface="Calibri"/>
              <a:cs typeface="Calibri"/>
              <a:sym typeface="Calibri"/>
            </a:endParaRPr>
          </a:p>
        </p:txBody>
      </p:sp>
      <p:sp>
        <p:nvSpPr>
          <p:cNvPr id="95" name="Google Shape;95;g1116bc6ed8e_0_22"/>
          <p:cNvSpPr txBox="1"/>
          <p:nvPr/>
        </p:nvSpPr>
        <p:spPr>
          <a:xfrm>
            <a:off x="1029738" y="3981956"/>
            <a:ext cx="3499200" cy="5850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a:solidFill>
                  <a:schemeClr val="lt1"/>
                </a:solidFill>
                <a:latin typeface="Avenir"/>
                <a:ea typeface="Avenir"/>
                <a:cs typeface="Avenir"/>
                <a:sym typeface="Avenir"/>
              </a:rPr>
              <a:t>Place Image Here</a:t>
            </a:r>
            <a:endParaRPr/>
          </a:p>
        </p:txBody>
      </p:sp>
      <p:pic>
        <p:nvPicPr>
          <p:cNvPr id="96" name="Google Shape;96;g1116bc6ed8e_0_22"/>
          <p:cNvPicPr preferRelativeResize="0"/>
          <p:nvPr/>
        </p:nvPicPr>
        <p:blipFill rotWithShape="1">
          <a:blip r:embed="rId3">
            <a:alphaModFix/>
          </a:blip>
          <a:srcRect/>
          <a:stretch/>
        </p:blipFill>
        <p:spPr>
          <a:xfrm>
            <a:off x="9685128" y="5753098"/>
            <a:ext cx="793342" cy="744494"/>
          </a:xfrm>
          <a:prstGeom prst="rect">
            <a:avLst/>
          </a:prstGeom>
          <a:noFill/>
          <a:ln>
            <a:noFill/>
          </a:ln>
        </p:spPr>
      </p:pic>
      <p:pic>
        <p:nvPicPr>
          <p:cNvPr id="97" name="Google Shape;97;g1116bc6ed8e_0_22"/>
          <p:cNvPicPr preferRelativeResize="0"/>
          <p:nvPr/>
        </p:nvPicPr>
        <p:blipFill rotWithShape="1">
          <a:blip r:embed="rId4">
            <a:alphaModFix/>
          </a:blip>
          <a:srcRect/>
          <a:stretch/>
        </p:blipFill>
        <p:spPr>
          <a:xfrm>
            <a:off x="10645930" y="5751405"/>
            <a:ext cx="1027911" cy="746187"/>
          </a:xfrm>
          <a:prstGeom prst="rect">
            <a:avLst/>
          </a:prstGeom>
          <a:noFill/>
          <a:ln>
            <a:noFill/>
          </a:ln>
        </p:spPr>
      </p:pic>
      <p:sp>
        <p:nvSpPr>
          <p:cNvPr id="98" name="Google Shape;98;g1116bc6ed8e_0_22"/>
          <p:cNvSpPr txBox="1"/>
          <p:nvPr/>
        </p:nvSpPr>
        <p:spPr>
          <a:xfrm>
            <a:off x="368024" y="6172882"/>
            <a:ext cx="1323300" cy="307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a:solidFill>
                  <a:schemeClr val="lt1"/>
                </a:solidFill>
                <a:latin typeface="Avenir"/>
                <a:ea typeface="Avenir"/>
                <a:cs typeface="Avenir"/>
                <a:sym typeface="Avenir"/>
              </a:rPr>
              <a:t>Childmin.org</a:t>
            </a:r>
            <a:endParaRPr/>
          </a:p>
        </p:txBody>
      </p:sp>
      <p:sp>
        <p:nvSpPr>
          <p:cNvPr id="100" name="Google Shape;100;g1116bc6ed8e_0_22"/>
          <p:cNvSpPr txBox="1"/>
          <p:nvPr/>
        </p:nvSpPr>
        <p:spPr>
          <a:xfrm>
            <a:off x="727725" y="2180685"/>
            <a:ext cx="10946116" cy="4431952"/>
          </a:xfrm>
          <a:prstGeom prst="rect">
            <a:avLst/>
          </a:prstGeom>
          <a:noFill/>
          <a:ln>
            <a:noFill/>
          </a:ln>
        </p:spPr>
        <p:txBody>
          <a:bodyPr spcFirstLastPara="1" wrap="square" lIns="91425" tIns="91425" rIns="91425" bIns="91425" anchor="t" anchorCtr="0">
            <a:spAutoFit/>
          </a:bodyPr>
          <a:lstStyle/>
          <a:p>
            <a:pPr marL="914400" lvl="0" indent="-914400" algn="l" rtl="0">
              <a:spcBef>
                <a:spcPts val="0"/>
              </a:spcBef>
              <a:spcAft>
                <a:spcPts val="0"/>
              </a:spcAft>
              <a:buAutoNum type="arabicPeriod"/>
            </a:pPr>
            <a:r>
              <a:rPr lang="en-US" sz="4600" dirty="0">
                <a:latin typeface="Calibri"/>
                <a:ea typeface="Calibri"/>
                <a:cs typeface="Calibri"/>
                <a:sym typeface="Calibri"/>
              </a:rPr>
              <a:t>Fun Day / Picnic / Sports day</a:t>
            </a:r>
          </a:p>
          <a:p>
            <a:pPr marL="914400" lvl="0" indent="-914400" algn="l" rtl="0">
              <a:spcBef>
                <a:spcPts val="0"/>
              </a:spcBef>
              <a:spcAft>
                <a:spcPts val="0"/>
              </a:spcAft>
              <a:buAutoNum type="arabicPeriod"/>
            </a:pPr>
            <a:r>
              <a:rPr lang="en-US" sz="4600" dirty="0">
                <a:latin typeface="Calibri"/>
                <a:ea typeface="Calibri"/>
                <a:cs typeface="Calibri"/>
                <a:sym typeface="Calibri"/>
              </a:rPr>
              <a:t>Special children program- Christmas, Easter, Mother’s Day, Father’s Day, etc.</a:t>
            </a:r>
          </a:p>
          <a:p>
            <a:pPr marL="914400" lvl="0" indent="-914400" algn="l" rtl="0">
              <a:spcBef>
                <a:spcPts val="0"/>
              </a:spcBef>
              <a:spcAft>
                <a:spcPts val="0"/>
              </a:spcAft>
              <a:buAutoNum type="arabicPeriod"/>
            </a:pPr>
            <a:r>
              <a:rPr lang="en-US" sz="4600" dirty="0">
                <a:latin typeface="Calibri"/>
                <a:ea typeface="Calibri"/>
                <a:cs typeface="Calibri"/>
                <a:sym typeface="Calibri"/>
              </a:rPr>
              <a:t>Concert or Music day</a:t>
            </a:r>
          </a:p>
          <a:p>
            <a:pPr marL="914400" lvl="0" indent="-914400" algn="l" rtl="0">
              <a:spcBef>
                <a:spcPts val="0"/>
              </a:spcBef>
              <a:spcAft>
                <a:spcPts val="0"/>
              </a:spcAft>
              <a:buAutoNum type="arabicPeriod"/>
            </a:pPr>
            <a:r>
              <a:rPr lang="en-US" sz="4600" dirty="0">
                <a:latin typeface="Calibri"/>
                <a:ea typeface="Calibri"/>
                <a:cs typeface="Calibri"/>
                <a:sym typeface="Calibri"/>
              </a:rPr>
              <a:t>Birthday Cards or Notes</a:t>
            </a:r>
          </a:p>
          <a:p>
            <a:pPr marL="914400" lvl="0" indent="-914400" algn="l" rtl="0">
              <a:spcBef>
                <a:spcPts val="0"/>
              </a:spcBef>
              <a:spcAft>
                <a:spcPts val="0"/>
              </a:spcAft>
              <a:buAutoNum type="arabicPeriod"/>
            </a:pPr>
            <a:endParaRPr sz="4600" dirty="0">
              <a:latin typeface="Calibri"/>
              <a:ea typeface="Calibri"/>
              <a:cs typeface="Calibri"/>
              <a:sym typeface="Calibri"/>
            </a:endParaRPr>
          </a:p>
        </p:txBody>
      </p:sp>
    </p:spTree>
    <p:extLst>
      <p:ext uri="{BB962C8B-B14F-4D97-AF65-F5344CB8AC3E}">
        <p14:creationId xmlns:p14="http://schemas.microsoft.com/office/powerpoint/2010/main" val="2914109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0"/>
                                        </p:tgtEl>
                                        <p:attrNameLst>
                                          <p:attrName>style.visibility</p:attrName>
                                        </p:attrNameLst>
                                      </p:cBhvr>
                                      <p:to>
                                        <p:strVal val="visible"/>
                                      </p:to>
                                    </p:set>
                                    <p:anim calcmode="lin" valueType="num">
                                      <p:cBhvr additive="base">
                                        <p:cTn id="7" dur="1000"/>
                                        <p:tgtEl>
                                          <p:spTgt spid="100"/>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3"/>
        <p:cNvGrpSpPr/>
        <p:nvPr/>
      </p:nvGrpSpPr>
      <p:grpSpPr>
        <a:xfrm>
          <a:off x="0" y="0"/>
          <a:ext cx="0" cy="0"/>
          <a:chOff x="0" y="0"/>
          <a:chExt cx="0" cy="0"/>
        </a:xfrm>
      </p:grpSpPr>
      <p:sp>
        <p:nvSpPr>
          <p:cNvPr id="94" name="Google Shape;94;g1116bc6ed8e_0_22"/>
          <p:cNvSpPr/>
          <p:nvPr/>
        </p:nvSpPr>
        <p:spPr>
          <a:xfrm>
            <a:off x="0" y="0"/>
            <a:ext cx="12192000" cy="1690800"/>
          </a:xfrm>
          <a:prstGeom prst="rect">
            <a:avLst/>
          </a:prstGeom>
          <a:solidFill>
            <a:srgbClr val="D92B3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fr-CA" sz="4900" dirty="0" err="1">
                <a:solidFill>
                  <a:schemeClr val="lt1"/>
                </a:solidFill>
                <a:latin typeface="Calibri"/>
                <a:ea typeface="Calibri"/>
                <a:cs typeface="Calibri"/>
                <a:sym typeface="Calibri"/>
              </a:rPr>
              <a:t>Pray</a:t>
            </a:r>
            <a:r>
              <a:rPr lang="fr-CA" sz="4900" dirty="0">
                <a:solidFill>
                  <a:schemeClr val="lt1"/>
                </a:solidFill>
                <a:latin typeface="Calibri"/>
                <a:ea typeface="Calibri"/>
                <a:cs typeface="Calibri"/>
                <a:sym typeface="Calibri"/>
              </a:rPr>
              <a:t> and let the Spirit Lead </a:t>
            </a:r>
            <a:r>
              <a:rPr lang="fr-CA" sz="4900" dirty="0" err="1">
                <a:solidFill>
                  <a:schemeClr val="lt1"/>
                </a:solidFill>
                <a:latin typeface="Calibri"/>
                <a:ea typeface="Calibri"/>
                <a:cs typeface="Calibri"/>
                <a:sym typeface="Calibri"/>
              </a:rPr>
              <a:t>your</a:t>
            </a:r>
            <a:r>
              <a:rPr lang="fr-CA" sz="4900" dirty="0">
                <a:solidFill>
                  <a:schemeClr val="lt1"/>
                </a:solidFill>
                <a:latin typeface="Calibri"/>
                <a:ea typeface="Calibri"/>
                <a:cs typeface="Calibri"/>
                <a:sym typeface="Calibri"/>
              </a:rPr>
              <a:t> team and the </a:t>
            </a:r>
            <a:r>
              <a:rPr lang="fr-CA" sz="4900" dirty="0" err="1">
                <a:solidFill>
                  <a:schemeClr val="lt1"/>
                </a:solidFill>
                <a:latin typeface="Calibri"/>
                <a:ea typeface="Calibri"/>
                <a:cs typeface="Calibri"/>
                <a:sym typeface="Calibri"/>
              </a:rPr>
              <a:t>families</a:t>
            </a:r>
            <a:r>
              <a:rPr lang="fr-CA" sz="4900" dirty="0">
                <a:solidFill>
                  <a:schemeClr val="lt1"/>
                </a:solidFill>
                <a:latin typeface="Calibri"/>
                <a:ea typeface="Calibri"/>
                <a:cs typeface="Calibri"/>
                <a:sym typeface="Calibri"/>
              </a:rPr>
              <a:t> </a:t>
            </a:r>
            <a:r>
              <a:rPr lang="fr-CA" sz="4900" dirty="0" err="1">
                <a:solidFill>
                  <a:schemeClr val="lt1"/>
                </a:solidFill>
                <a:latin typeface="Calibri"/>
                <a:ea typeface="Calibri"/>
                <a:cs typeface="Calibri"/>
                <a:sym typeface="Calibri"/>
              </a:rPr>
              <a:t>that</a:t>
            </a:r>
            <a:r>
              <a:rPr lang="fr-CA" sz="4900" dirty="0">
                <a:solidFill>
                  <a:schemeClr val="lt1"/>
                </a:solidFill>
                <a:latin typeface="Calibri"/>
                <a:ea typeface="Calibri"/>
                <a:cs typeface="Calibri"/>
                <a:sym typeface="Calibri"/>
              </a:rPr>
              <a:t> are </a:t>
            </a:r>
            <a:r>
              <a:rPr lang="fr-CA" sz="4900" dirty="0" err="1">
                <a:solidFill>
                  <a:schemeClr val="lt1"/>
                </a:solidFill>
                <a:latin typeface="Calibri"/>
                <a:ea typeface="Calibri"/>
                <a:cs typeface="Calibri"/>
                <a:sym typeface="Calibri"/>
              </a:rPr>
              <a:t>encountered</a:t>
            </a:r>
            <a:endParaRPr sz="4900" dirty="0">
              <a:solidFill>
                <a:schemeClr val="lt1"/>
              </a:solidFill>
              <a:latin typeface="Calibri"/>
              <a:ea typeface="Calibri"/>
              <a:cs typeface="Calibri"/>
              <a:sym typeface="Calibri"/>
            </a:endParaRPr>
          </a:p>
        </p:txBody>
      </p:sp>
      <p:sp>
        <p:nvSpPr>
          <p:cNvPr id="95" name="Google Shape;95;g1116bc6ed8e_0_22"/>
          <p:cNvSpPr txBox="1"/>
          <p:nvPr/>
        </p:nvSpPr>
        <p:spPr>
          <a:xfrm>
            <a:off x="1029738" y="3981956"/>
            <a:ext cx="3499200" cy="5850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a:solidFill>
                  <a:schemeClr val="lt1"/>
                </a:solidFill>
                <a:latin typeface="Avenir"/>
                <a:ea typeface="Avenir"/>
                <a:cs typeface="Avenir"/>
                <a:sym typeface="Avenir"/>
              </a:rPr>
              <a:t>Place Image Here</a:t>
            </a:r>
            <a:endParaRPr/>
          </a:p>
        </p:txBody>
      </p:sp>
      <p:pic>
        <p:nvPicPr>
          <p:cNvPr id="96" name="Google Shape;96;g1116bc6ed8e_0_22"/>
          <p:cNvPicPr preferRelativeResize="0"/>
          <p:nvPr/>
        </p:nvPicPr>
        <p:blipFill rotWithShape="1">
          <a:blip r:embed="rId3">
            <a:alphaModFix/>
          </a:blip>
          <a:srcRect/>
          <a:stretch/>
        </p:blipFill>
        <p:spPr>
          <a:xfrm>
            <a:off x="9685128" y="5753098"/>
            <a:ext cx="793342" cy="744494"/>
          </a:xfrm>
          <a:prstGeom prst="rect">
            <a:avLst/>
          </a:prstGeom>
          <a:noFill/>
          <a:ln>
            <a:noFill/>
          </a:ln>
        </p:spPr>
      </p:pic>
      <p:pic>
        <p:nvPicPr>
          <p:cNvPr id="97" name="Google Shape;97;g1116bc6ed8e_0_22"/>
          <p:cNvPicPr preferRelativeResize="0"/>
          <p:nvPr/>
        </p:nvPicPr>
        <p:blipFill rotWithShape="1">
          <a:blip r:embed="rId4">
            <a:alphaModFix/>
          </a:blip>
          <a:srcRect/>
          <a:stretch/>
        </p:blipFill>
        <p:spPr>
          <a:xfrm>
            <a:off x="10645930" y="5751405"/>
            <a:ext cx="1027911" cy="746187"/>
          </a:xfrm>
          <a:prstGeom prst="rect">
            <a:avLst/>
          </a:prstGeom>
          <a:noFill/>
          <a:ln>
            <a:noFill/>
          </a:ln>
        </p:spPr>
      </p:pic>
      <p:sp>
        <p:nvSpPr>
          <p:cNvPr id="98" name="Google Shape;98;g1116bc6ed8e_0_22"/>
          <p:cNvSpPr txBox="1"/>
          <p:nvPr/>
        </p:nvSpPr>
        <p:spPr>
          <a:xfrm>
            <a:off x="368024" y="6172882"/>
            <a:ext cx="1323300" cy="307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a:solidFill>
                  <a:schemeClr val="lt1"/>
                </a:solidFill>
                <a:latin typeface="Avenir"/>
                <a:ea typeface="Avenir"/>
                <a:cs typeface="Avenir"/>
                <a:sym typeface="Avenir"/>
              </a:rPr>
              <a:t>Childmin.org</a:t>
            </a:r>
            <a:endParaRPr/>
          </a:p>
        </p:txBody>
      </p:sp>
      <p:sp>
        <p:nvSpPr>
          <p:cNvPr id="100" name="Google Shape;100;g1116bc6ed8e_0_22"/>
          <p:cNvSpPr txBox="1"/>
          <p:nvPr/>
        </p:nvSpPr>
        <p:spPr>
          <a:xfrm>
            <a:off x="727725" y="2180685"/>
            <a:ext cx="10946116" cy="1661963"/>
          </a:xfrm>
          <a:prstGeom prst="rect">
            <a:avLst/>
          </a:prstGeom>
          <a:noFill/>
          <a:ln>
            <a:noFill/>
          </a:ln>
        </p:spPr>
        <p:txBody>
          <a:bodyPr spcFirstLastPara="1" wrap="square" lIns="91425" tIns="91425" rIns="91425" bIns="91425" anchor="t" anchorCtr="0">
            <a:spAutoFit/>
          </a:bodyPr>
          <a:lstStyle/>
          <a:p>
            <a:pPr lvl="0" algn="ctr"/>
            <a:r>
              <a:rPr lang="en-US" sz="4800" dirty="0"/>
              <a:t>“Commit your way to the LORD; trust in him and he will do this:”</a:t>
            </a:r>
            <a:r>
              <a:rPr lang="en-US" sz="1200" dirty="0">
                <a:latin typeface="Calibri"/>
                <a:cs typeface="Calibri"/>
                <a:sym typeface="Calibri"/>
              </a:rPr>
              <a:t> </a:t>
            </a:r>
            <a:r>
              <a:rPr lang="en-US" sz="2800" b="1" dirty="0">
                <a:solidFill>
                  <a:srgbClr val="FF0000"/>
                </a:solidFill>
                <a:latin typeface="Calibri"/>
                <a:cs typeface="Calibri"/>
                <a:sym typeface="Calibri"/>
              </a:rPr>
              <a:t>(Ps. 37:5)</a:t>
            </a:r>
            <a:endParaRPr lang="en-US" sz="4800" b="1" dirty="0">
              <a:solidFill>
                <a:srgbClr val="FF0000"/>
              </a:solidFill>
            </a:endParaRPr>
          </a:p>
        </p:txBody>
      </p:sp>
    </p:spTree>
    <p:extLst>
      <p:ext uri="{BB962C8B-B14F-4D97-AF65-F5344CB8AC3E}">
        <p14:creationId xmlns:p14="http://schemas.microsoft.com/office/powerpoint/2010/main" val="1980111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0"/>
                                        </p:tgtEl>
                                        <p:attrNameLst>
                                          <p:attrName>style.visibility</p:attrName>
                                        </p:attrNameLst>
                                      </p:cBhvr>
                                      <p:to>
                                        <p:strVal val="visible"/>
                                      </p:to>
                                    </p:set>
                                    <p:anim calcmode="lin" valueType="num">
                                      <p:cBhvr additive="base">
                                        <p:cTn id="7" dur="1000"/>
                                        <p:tgtEl>
                                          <p:spTgt spid="100"/>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15"/>
        <p:cNvGrpSpPr/>
        <p:nvPr/>
      </p:nvGrpSpPr>
      <p:grpSpPr>
        <a:xfrm>
          <a:off x="0" y="0"/>
          <a:ext cx="0" cy="0"/>
          <a:chOff x="0" y="0"/>
          <a:chExt cx="0" cy="0"/>
        </a:xfrm>
      </p:grpSpPr>
      <p:sp>
        <p:nvSpPr>
          <p:cNvPr id="416" name="Google Shape;416;p10"/>
          <p:cNvSpPr/>
          <p:nvPr/>
        </p:nvSpPr>
        <p:spPr>
          <a:xfrm>
            <a:off x="0" y="0"/>
            <a:ext cx="12192000" cy="5377912"/>
          </a:xfrm>
          <a:prstGeom prst="rect">
            <a:avLst/>
          </a:prstGeom>
          <a:solidFill>
            <a:srgbClr val="D92B3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17" name="Google Shape;417;p10"/>
          <p:cNvSpPr/>
          <p:nvPr/>
        </p:nvSpPr>
        <p:spPr>
          <a:xfrm>
            <a:off x="2167418" y="1904126"/>
            <a:ext cx="7857161" cy="156966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9600" b="1">
                <a:solidFill>
                  <a:schemeClr val="lt1"/>
                </a:solidFill>
                <a:latin typeface="Avenir"/>
                <a:ea typeface="Avenir"/>
                <a:cs typeface="Avenir"/>
                <a:sym typeface="Avenir"/>
              </a:rPr>
              <a:t>Thank you!</a:t>
            </a:r>
            <a:endParaRPr sz="9600">
              <a:solidFill>
                <a:schemeClr val="lt1"/>
              </a:solidFill>
              <a:latin typeface="Calibri"/>
              <a:ea typeface="Calibri"/>
              <a:cs typeface="Calibri"/>
              <a:sym typeface="Calibri"/>
            </a:endParaRPr>
          </a:p>
        </p:txBody>
      </p:sp>
      <p:pic>
        <p:nvPicPr>
          <p:cNvPr id="418" name="Google Shape;418;p10"/>
          <p:cNvPicPr preferRelativeResize="0"/>
          <p:nvPr/>
        </p:nvPicPr>
        <p:blipFill rotWithShape="1">
          <a:blip r:embed="rId3">
            <a:alphaModFix/>
          </a:blip>
          <a:srcRect/>
          <a:stretch/>
        </p:blipFill>
        <p:spPr>
          <a:xfrm>
            <a:off x="9685128" y="5753098"/>
            <a:ext cx="793341" cy="744494"/>
          </a:xfrm>
          <a:prstGeom prst="rect">
            <a:avLst/>
          </a:prstGeom>
          <a:noFill/>
          <a:ln>
            <a:noFill/>
          </a:ln>
        </p:spPr>
      </p:pic>
      <p:pic>
        <p:nvPicPr>
          <p:cNvPr id="419" name="Google Shape;419;p10"/>
          <p:cNvPicPr preferRelativeResize="0"/>
          <p:nvPr/>
        </p:nvPicPr>
        <p:blipFill rotWithShape="1">
          <a:blip r:embed="rId4">
            <a:alphaModFix/>
          </a:blip>
          <a:srcRect/>
          <a:stretch/>
        </p:blipFill>
        <p:spPr>
          <a:xfrm>
            <a:off x="10645930" y="5751405"/>
            <a:ext cx="1027910" cy="746187"/>
          </a:xfrm>
          <a:prstGeom prst="rect">
            <a:avLst/>
          </a:prstGeom>
          <a:noFill/>
          <a:ln>
            <a:noFill/>
          </a:ln>
        </p:spPr>
      </p:pic>
      <p:sp>
        <p:nvSpPr>
          <p:cNvPr id="420" name="Google Shape;420;p10"/>
          <p:cNvSpPr txBox="1"/>
          <p:nvPr/>
        </p:nvSpPr>
        <p:spPr>
          <a:xfrm>
            <a:off x="368024" y="6172882"/>
            <a:ext cx="1323429"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a:solidFill>
                  <a:srgbClr val="222A35"/>
                </a:solidFill>
                <a:latin typeface="Avenir"/>
                <a:ea typeface="Avenir"/>
                <a:cs typeface="Avenir"/>
                <a:sym typeface="Avenir"/>
              </a:rPr>
              <a:t>Childmin.org</a:t>
            </a:r>
            <a:endParaRPr/>
          </a:p>
        </p:txBody>
      </p:sp>
      <p:sp>
        <p:nvSpPr>
          <p:cNvPr id="421" name="Google Shape;421;p10"/>
          <p:cNvSpPr/>
          <p:nvPr/>
        </p:nvSpPr>
        <p:spPr>
          <a:xfrm>
            <a:off x="3958137" y="3517328"/>
            <a:ext cx="4275722" cy="70788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000" b="1">
                <a:solidFill>
                  <a:srgbClr val="FFDA66"/>
                </a:solidFill>
                <a:latin typeface="Avenir"/>
                <a:ea typeface="Avenir"/>
                <a:cs typeface="Avenir"/>
                <a:sym typeface="Avenir"/>
              </a:rPr>
              <a:t>#SayYESToJesus</a:t>
            </a:r>
            <a:endParaRPr sz="4000" b="1">
              <a:solidFill>
                <a:srgbClr val="FFDA66"/>
              </a:solidFill>
              <a:latin typeface="Avenir"/>
              <a:ea typeface="Avenir"/>
              <a:cs typeface="Avenir"/>
              <a:sym typeface="Aveni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3"/>
        <p:cNvGrpSpPr/>
        <p:nvPr/>
      </p:nvGrpSpPr>
      <p:grpSpPr>
        <a:xfrm>
          <a:off x="0" y="0"/>
          <a:ext cx="0" cy="0"/>
          <a:chOff x="0" y="0"/>
          <a:chExt cx="0" cy="0"/>
        </a:xfrm>
      </p:grpSpPr>
      <p:sp>
        <p:nvSpPr>
          <p:cNvPr id="94" name="Google Shape;94;g1116bc6ed8e_0_22"/>
          <p:cNvSpPr/>
          <p:nvPr/>
        </p:nvSpPr>
        <p:spPr>
          <a:xfrm>
            <a:off x="0" y="0"/>
            <a:ext cx="12192000" cy="1690800"/>
          </a:xfrm>
          <a:prstGeom prst="rect">
            <a:avLst/>
          </a:prstGeom>
          <a:solidFill>
            <a:srgbClr val="D92B3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6600" dirty="0">
                <a:solidFill>
                  <a:schemeClr val="lt1"/>
                </a:solidFill>
                <a:latin typeface="Calibri"/>
                <a:ea typeface="Calibri"/>
                <a:cs typeface="Calibri"/>
                <a:sym typeface="Calibri"/>
              </a:rPr>
              <a:t>Congratulations!!! </a:t>
            </a:r>
            <a:endParaRPr sz="6600" dirty="0">
              <a:solidFill>
                <a:schemeClr val="lt1"/>
              </a:solidFill>
              <a:latin typeface="Calibri"/>
              <a:ea typeface="Calibri"/>
              <a:cs typeface="Calibri"/>
              <a:sym typeface="Calibri"/>
            </a:endParaRPr>
          </a:p>
        </p:txBody>
      </p:sp>
      <p:sp>
        <p:nvSpPr>
          <p:cNvPr id="95" name="Google Shape;95;g1116bc6ed8e_0_22"/>
          <p:cNvSpPr txBox="1"/>
          <p:nvPr/>
        </p:nvSpPr>
        <p:spPr>
          <a:xfrm>
            <a:off x="1029738" y="3981956"/>
            <a:ext cx="3499200" cy="5850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a:solidFill>
                  <a:schemeClr val="lt1"/>
                </a:solidFill>
                <a:latin typeface="Avenir"/>
                <a:ea typeface="Avenir"/>
                <a:cs typeface="Avenir"/>
                <a:sym typeface="Avenir"/>
              </a:rPr>
              <a:t>Place Image Here</a:t>
            </a:r>
            <a:endParaRPr/>
          </a:p>
        </p:txBody>
      </p:sp>
      <p:pic>
        <p:nvPicPr>
          <p:cNvPr id="96" name="Google Shape;96;g1116bc6ed8e_0_22"/>
          <p:cNvPicPr preferRelativeResize="0"/>
          <p:nvPr/>
        </p:nvPicPr>
        <p:blipFill rotWithShape="1">
          <a:blip r:embed="rId3">
            <a:alphaModFix/>
          </a:blip>
          <a:srcRect/>
          <a:stretch/>
        </p:blipFill>
        <p:spPr>
          <a:xfrm>
            <a:off x="9685128" y="5753098"/>
            <a:ext cx="793342" cy="744494"/>
          </a:xfrm>
          <a:prstGeom prst="rect">
            <a:avLst/>
          </a:prstGeom>
          <a:noFill/>
          <a:ln>
            <a:noFill/>
          </a:ln>
        </p:spPr>
      </p:pic>
      <p:pic>
        <p:nvPicPr>
          <p:cNvPr id="97" name="Google Shape;97;g1116bc6ed8e_0_22"/>
          <p:cNvPicPr preferRelativeResize="0"/>
          <p:nvPr/>
        </p:nvPicPr>
        <p:blipFill rotWithShape="1">
          <a:blip r:embed="rId4">
            <a:alphaModFix/>
          </a:blip>
          <a:srcRect/>
          <a:stretch/>
        </p:blipFill>
        <p:spPr>
          <a:xfrm>
            <a:off x="10645930" y="5751405"/>
            <a:ext cx="1027911" cy="746187"/>
          </a:xfrm>
          <a:prstGeom prst="rect">
            <a:avLst/>
          </a:prstGeom>
          <a:noFill/>
          <a:ln>
            <a:noFill/>
          </a:ln>
        </p:spPr>
      </p:pic>
      <p:sp>
        <p:nvSpPr>
          <p:cNvPr id="98" name="Google Shape;98;g1116bc6ed8e_0_22"/>
          <p:cNvSpPr txBox="1"/>
          <p:nvPr/>
        </p:nvSpPr>
        <p:spPr>
          <a:xfrm>
            <a:off x="368024" y="6172882"/>
            <a:ext cx="1323300" cy="307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a:solidFill>
                  <a:schemeClr val="lt1"/>
                </a:solidFill>
                <a:latin typeface="Avenir"/>
                <a:ea typeface="Avenir"/>
                <a:cs typeface="Avenir"/>
                <a:sym typeface="Avenir"/>
              </a:rPr>
              <a:t>Childmin.org</a:t>
            </a:r>
            <a:endParaRPr/>
          </a:p>
        </p:txBody>
      </p:sp>
      <p:sp>
        <p:nvSpPr>
          <p:cNvPr id="99" name="Google Shape;99;g1116bc6ed8e_0_22"/>
          <p:cNvSpPr txBox="1"/>
          <p:nvPr/>
        </p:nvSpPr>
        <p:spPr>
          <a:xfrm>
            <a:off x="1691324" y="2321953"/>
            <a:ext cx="8338200" cy="2862292"/>
          </a:xfrm>
          <a:prstGeom prst="rect">
            <a:avLst/>
          </a:prstGeom>
          <a:noFill/>
          <a:ln>
            <a:noFill/>
          </a:ln>
        </p:spPr>
        <p:txBody>
          <a:bodyPr spcFirstLastPara="1" wrap="square" lIns="91425" tIns="91425" rIns="91425" bIns="91425" anchor="t" anchorCtr="0">
            <a:spAutoFit/>
          </a:bodyPr>
          <a:lstStyle/>
          <a:p>
            <a:pPr lvl="0" algn="ctr"/>
            <a:r>
              <a:rPr lang="en-CA" sz="6000" dirty="0">
                <a:solidFill>
                  <a:schemeClr val="tx1"/>
                </a:solidFill>
                <a:latin typeface="Calibri"/>
                <a:ea typeface="Calibri"/>
                <a:cs typeface="Calibri"/>
                <a:sym typeface="Calibri"/>
              </a:rPr>
              <a:t>VBS is done …</a:t>
            </a:r>
          </a:p>
          <a:p>
            <a:pPr lvl="0" algn="ctr"/>
            <a:r>
              <a:rPr lang="en-CA" sz="6000" dirty="0">
                <a:solidFill>
                  <a:schemeClr val="tx1"/>
                </a:solidFill>
                <a:latin typeface="Calibri"/>
                <a:ea typeface="Calibri"/>
                <a:cs typeface="Calibri"/>
                <a:sym typeface="Calibri"/>
              </a:rPr>
              <a:t> but you are just starting!</a:t>
            </a:r>
          </a:p>
          <a:p>
            <a:pPr marL="457200" lvl="0" indent="-520700" algn="l" rtl="0">
              <a:spcBef>
                <a:spcPts val="0"/>
              </a:spcBef>
              <a:spcAft>
                <a:spcPts val="0"/>
              </a:spcAft>
              <a:buSzPts val="4600"/>
              <a:buFont typeface="Calibri"/>
              <a:buAutoNum type="arabicPeriod"/>
            </a:pPr>
            <a:endParaRPr sz="5400" dirty="0">
              <a:solidFill>
                <a:schemeClr val="tx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99"/>
                                        </p:tgtEl>
                                        <p:attrNameLst>
                                          <p:attrName>style.visibility</p:attrName>
                                        </p:attrNameLst>
                                      </p:cBhvr>
                                      <p:to>
                                        <p:strVal val="visible"/>
                                      </p:to>
                                    </p:set>
                                    <p:anim calcmode="lin" valueType="num">
                                      <p:cBhvr additive="base">
                                        <p:cTn id="7" dur="1000"/>
                                        <p:tgtEl>
                                          <p:spTgt spid="99"/>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3"/>
        <p:cNvGrpSpPr/>
        <p:nvPr/>
      </p:nvGrpSpPr>
      <p:grpSpPr>
        <a:xfrm>
          <a:off x="0" y="0"/>
          <a:ext cx="0" cy="0"/>
          <a:chOff x="0" y="0"/>
          <a:chExt cx="0" cy="0"/>
        </a:xfrm>
      </p:grpSpPr>
      <p:sp>
        <p:nvSpPr>
          <p:cNvPr id="94" name="Google Shape;94;g1116bc6ed8e_0_22"/>
          <p:cNvSpPr/>
          <p:nvPr/>
        </p:nvSpPr>
        <p:spPr>
          <a:xfrm>
            <a:off x="0" y="0"/>
            <a:ext cx="12192000" cy="1690800"/>
          </a:xfrm>
          <a:prstGeom prst="rect">
            <a:avLst/>
          </a:prstGeom>
          <a:solidFill>
            <a:srgbClr val="D92B3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CA" sz="4900" dirty="0">
                <a:solidFill>
                  <a:schemeClr val="lt1"/>
                </a:solidFill>
                <a:latin typeface="Calibri"/>
                <a:ea typeface="Calibri"/>
                <a:cs typeface="Calibri"/>
                <a:sym typeface="Calibri"/>
              </a:rPr>
              <a:t>VBS Follow-up</a:t>
            </a:r>
            <a:endParaRPr sz="4900" dirty="0">
              <a:solidFill>
                <a:schemeClr val="lt1"/>
              </a:solidFill>
              <a:latin typeface="Calibri"/>
              <a:ea typeface="Calibri"/>
              <a:cs typeface="Calibri"/>
              <a:sym typeface="Calibri"/>
            </a:endParaRPr>
          </a:p>
        </p:txBody>
      </p:sp>
      <p:sp>
        <p:nvSpPr>
          <p:cNvPr id="95" name="Google Shape;95;g1116bc6ed8e_0_22"/>
          <p:cNvSpPr txBox="1"/>
          <p:nvPr/>
        </p:nvSpPr>
        <p:spPr>
          <a:xfrm>
            <a:off x="1029738" y="3981956"/>
            <a:ext cx="3499200" cy="5850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a:solidFill>
                  <a:schemeClr val="lt1"/>
                </a:solidFill>
                <a:latin typeface="Avenir"/>
                <a:ea typeface="Avenir"/>
                <a:cs typeface="Avenir"/>
                <a:sym typeface="Avenir"/>
              </a:rPr>
              <a:t>Place Image Here</a:t>
            </a:r>
            <a:endParaRPr/>
          </a:p>
        </p:txBody>
      </p:sp>
      <p:pic>
        <p:nvPicPr>
          <p:cNvPr id="96" name="Google Shape;96;g1116bc6ed8e_0_22"/>
          <p:cNvPicPr preferRelativeResize="0"/>
          <p:nvPr/>
        </p:nvPicPr>
        <p:blipFill rotWithShape="1">
          <a:blip r:embed="rId3">
            <a:alphaModFix/>
          </a:blip>
          <a:srcRect/>
          <a:stretch/>
        </p:blipFill>
        <p:spPr>
          <a:xfrm>
            <a:off x="9685128" y="5753098"/>
            <a:ext cx="793342" cy="744494"/>
          </a:xfrm>
          <a:prstGeom prst="rect">
            <a:avLst/>
          </a:prstGeom>
          <a:noFill/>
          <a:ln>
            <a:noFill/>
          </a:ln>
        </p:spPr>
      </p:pic>
      <p:pic>
        <p:nvPicPr>
          <p:cNvPr id="97" name="Google Shape;97;g1116bc6ed8e_0_22"/>
          <p:cNvPicPr preferRelativeResize="0"/>
          <p:nvPr/>
        </p:nvPicPr>
        <p:blipFill rotWithShape="1">
          <a:blip r:embed="rId4">
            <a:alphaModFix/>
          </a:blip>
          <a:srcRect/>
          <a:stretch/>
        </p:blipFill>
        <p:spPr>
          <a:xfrm>
            <a:off x="10645930" y="5751405"/>
            <a:ext cx="1027911" cy="746187"/>
          </a:xfrm>
          <a:prstGeom prst="rect">
            <a:avLst/>
          </a:prstGeom>
          <a:noFill/>
          <a:ln>
            <a:noFill/>
          </a:ln>
        </p:spPr>
      </p:pic>
      <p:sp>
        <p:nvSpPr>
          <p:cNvPr id="98" name="Google Shape;98;g1116bc6ed8e_0_22"/>
          <p:cNvSpPr txBox="1"/>
          <p:nvPr/>
        </p:nvSpPr>
        <p:spPr>
          <a:xfrm>
            <a:off x="368024" y="6172882"/>
            <a:ext cx="1323300" cy="307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a:solidFill>
                  <a:schemeClr val="lt1"/>
                </a:solidFill>
                <a:latin typeface="Avenir"/>
                <a:ea typeface="Avenir"/>
                <a:cs typeface="Avenir"/>
                <a:sym typeface="Avenir"/>
              </a:rPr>
              <a:t>Childmin.org</a:t>
            </a:r>
            <a:endParaRPr/>
          </a:p>
        </p:txBody>
      </p:sp>
      <p:sp>
        <p:nvSpPr>
          <p:cNvPr id="3" name="Espace réservé du texte 2">
            <a:extLst>
              <a:ext uri="{FF2B5EF4-FFF2-40B4-BE49-F238E27FC236}">
                <a16:creationId xmlns:a16="http://schemas.microsoft.com/office/drawing/2014/main" id="{A7C38A62-CCC7-49CC-B255-AFD6E21DF22E}"/>
              </a:ext>
            </a:extLst>
          </p:cNvPr>
          <p:cNvSpPr>
            <a:spLocks noGrp="1"/>
          </p:cNvSpPr>
          <p:nvPr>
            <p:ph type="body" idx="1"/>
          </p:nvPr>
        </p:nvSpPr>
        <p:spPr/>
        <p:txBody>
          <a:bodyPr>
            <a:normAutofit/>
          </a:bodyPr>
          <a:lstStyle/>
          <a:p>
            <a:pPr marL="114300" indent="0" algn="ctr">
              <a:buNone/>
            </a:pPr>
            <a:r>
              <a:rPr lang="en-CA" sz="8000" dirty="0"/>
              <a:t>Why should we have VBS Follow-up?</a:t>
            </a:r>
          </a:p>
        </p:txBody>
      </p:sp>
    </p:spTree>
    <p:extLst>
      <p:ext uri="{BB962C8B-B14F-4D97-AF65-F5344CB8AC3E}">
        <p14:creationId xmlns:p14="http://schemas.microsoft.com/office/powerpoint/2010/main" val="2872091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3"/>
        <p:cNvGrpSpPr/>
        <p:nvPr/>
      </p:nvGrpSpPr>
      <p:grpSpPr>
        <a:xfrm>
          <a:off x="0" y="0"/>
          <a:ext cx="0" cy="0"/>
          <a:chOff x="0" y="0"/>
          <a:chExt cx="0" cy="0"/>
        </a:xfrm>
      </p:grpSpPr>
      <p:sp>
        <p:nvSpPr>
          <p:cNvPr id="94" name="Google Shape;94;g1116bc6ed8e_0_22"/>
          <p:cNvSpPr/>
          <p:nvPr/>
        </p:nvSpPr>
        <p:spPr>
          <a:xfrm>
            <a:off x="0" y="0"/>
            <a:ext cx="12192000" cy="1690800"/>
          </a:xfrm>
          <a:prstGeom prst="rect">
            <a:avLst/>
          </a:prstGeom>
          <a:solidFill>
            <a:srgbClr val="D92B3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4900" dirty="0">
                <a:solidFill>
                  <a:schemeClr val="lt1"/>
                </a:solidFill>
                <a:latin typeface="Calibri"/>
                <a:ea typeface="Calibri"/>
                <a:cs typeface="Calibri"/>
                <a:sym typeface="Calibri"/>
              </a:rPr>
              <a:t>VBS Follow-Up Purpose</a:t>
            </a:r>
            <a:endParaRPr sz="4900" dirty="0">
              <a:solidFill>
                <a:schemeClr val="lt1"/>
              </a:solidFill>
              <a:latin typeface="Calibri"/>
              <a:ea typeface="Calibri"/>
              <a:cs typeface="Calibri"/>
              <a:sym typeface="Calibri"/>
            </a:endParaRPr>
          </a:p>
        </p:txBody>
      </p:sp>
      <p:sp>
        <p:nvSpPr>
          <p:cNvPr id="95" name="Google Shape;95;g1116bc6ed8e_0_22"/>
          <p:cNvSpPr txBox="1"/>
          <p:nvPr/>
        </p:nvSpPr>
        <p:spPr>
          <a:xfrm>
            <a:off x="1029738" y="3981956"/>
            <a:ext cx="3499200" cy="5850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a:solidFill>
                  <a:schemeClr val="lt1"/>
                </a:solidFill>
                <a:latin typeface="Avenir"/>
                <a:ea typeface="Avenir"/>
                <a:cs typeface="Avenir"/>
                <a:sym typeface="Avenir"/>
              </a:rPr>
              <a:t>Place Image Here</a:t>
            </a:r>
            <a:endParaRPr/>
          </a:p>
        </p:txBody>
      </p:sp>
      <p:pic>
        <p:nvPicPr>
          <p:cNvPr id="96" name="Google Shape;96;g1116bc6ed8e_0_22"/>
          <p:cNvPicPr preferRelativeResize="0"/>
          <p:nvPr/>
        </p:nvPicPr>
        <p:blipFill rotWithShape="1">
          <a:blip r:embed="rId3">
            <a:alphaModFix/>
          </a:blip>
          <a:srcRect/>
          <a:stretch/>
        </p:blipFill>
        <p:spPr>
          <a:xfrm>
            <a:off x="9685128" y="5753098"/>
            <a:ext cx="793342" cy="744494"/>
          </a:xfrm>
          <a:prstGeom prst="rect">
            <a:avLst/>
          </a:prstGeom>
          <a:noFill/>
          <a:ln>
            <a:noFill/>
          </a:ln>
        </p:spPr>
      </p:pic>
      <p:pic>
        <p:nvPicPr>
          <p:cNvPr id="97" name="Google Shape;97;g1116bc6ed8e_0_22"/>
          <p:cNvPicPr preferRelativeResize="0"/>
          <p:nvPr/>
        </p:nvPicPr>
        <p:blipFill rotWithShape="1">
          <a:blip r:embed="rId4">
            <a:alphaModFix/>
          </a:blip>
          <a:srcRect/>
          <a:stretch/>
        </p:blipFill>
        <p:spPr>
          <a:xfrm>
            <a:off x="10645930" y="5751405"/>
            <a:ext cx="1027911" cy="746187"/>
          </a:xfrm>
          <a:prstGeom prst="rect">
            <a:avLst/>
          </a:prstGeom>
          <a:noFill/>
          <a:ln>
            <a:noFill/>
          </a:ln>
        </p:spPr>
      </p:pic>
      <p:sp>
        <p:nvSpPr>
          <p:cNvPr id="98" name="Google Shape;98;g1116bc6ed8e_0_22"/>
          <p:cNvSpPr txBox="1"/>
          <p:nvPr/>
        </p:nvSpPr>
        <p:spPr>
          <a:xfrm>
            <a:off x="368024" y="6172882"/>
            <a:ext cx="1323300" cy="307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a:solidFill>
                  <a:schemeClr val="lt1"/>
                </a:solidFill>
                <a:latin typeface="Avenir"/>
                <a:ea typeface="Avenir"/>
                <a:cs typeface="Avenir"/>
                <a:sym typeface="Avenir"/>
              </a:rPr>
              <a:t>Childmin.org</a:t>
            </a:r>
            <a:endParaRPr/>
          </a:p>
        </p:txBody>
      </p:sp>
      <p:sp>
        <p:nvSpPr>
          <p:cNvPr id="99" name="Google Shape;99;g1116bc6ed8e_0_22"/>
          <p:cNvSpPr txBox="1"/>
          <p:nvPr/>
        </p:nvSpPr>
        <p:spPr>
          <a:xfrm>
            <a:off x="368024" y="1690800"/>
            <a:ext cx="10975837" cy="4524285"/>
          </a:xfrm>
          <a:prstGeom prst="rect">
            <a:avLst/>
          </a:prstGeom>
          <a:noFill/>
          <a:ln>
            <a:noFill/>
          </a:ln>
        </p:spPr>
        <p:txBody>
          <a:bodyPr spcFirstLastPara="1" wrap="square" lIns="91425" tIns="91425" rIns="91425" bIns="91425" anchor="t" anchorCtr="0">
            <a:spAutoFit/>
          </a:bodyPr>
          <a:lstStyle/>
          <a:p>
            <a:pPr lvl="0" algn="ctr" rtl="0">
              <a:spcBef>
                <a:spcPts val="0"/>
              </a:spcBef>
              <a:spcAft>
                <a:spcPts val="0"/>
              </a:spcAft>
              <a:buSzPts val="4600"/>
            </a:pPr>
            <a:r>
              <a:rPr lang="en-CA" sz="4600" dirty="0">
                <a:latin typeface="Calibri"/>
                <a:ea typeface="Calibri"/>
                <a:cs typeface="Calibri"/>
                <a:sym typeface="Calibri"/>
              </a:rPr>
              <a:t>Continue to accompany the participants and their family to Christ</a:t>
            </a:r>
          </a:p>
          <a:p>
            <a:pPr lvl="0" algn="ctr" rtl="0">
              <a:spcBef>
                <a:spcPts val="0"/>
              </a:spcBef>
              <a:spcAft>
                <a:spcPts val="0"/>
              </a:spcAft>
              <a:buSzPts val="4600"/>
            </a:pPr>
            <a:endParaRPr lang="en-CA" sz="4600" dirty="0">
              <a:latin typeface="Calibri"/>
              <a:ea typeface="Calibri"/>
              <a:cs typeface="Calibri"/>
              <a:sym typeface="Calibri"/>
            </a:endParaRPr>
          </a:p>
          <a:p>
            <a:r>
              <a:rPr lang="en-US" sz="2400" b="1" dirty="0"/>
              <a:t>Reaching Parents Through Children</a:t>
            </a:r>
            <a:r>
              <a:rPr lang="en-US" sz="2400" dirty="0"/>
              <a:t>—Our camp meetings are one of the most important agencies in our work. At every camp meeting work should be done for the children. Let suitable workers be constantly educating the children. Ask the blessing of the Lord on the seed sown, and the conviction of the Spirit of God will take hold of even the little ones. </a:t>
            </a:r>
            <a:r>
              <a:rPr lang="en-US" sz="2400" b="1" dirty="0">
                <a:solidFill>
                  <a:srgbClr val="FF0000"/>
                </a:solidFill>
              </a:rPr>
              <a:t>Through the children many parents will be reached.</a:t>
            </a:r>
            <a:r>
              <a:rPr lang="en-US" sz="2400" dirty="0"/>
              <a:t>— (Evangelism 584.2)</a:t>
            </a:r>
            <a:endParaRPr sz="4600" dirty="0">
              <a:latin typeface="Calibri"/>
              <a:ea typeface="Calibri"/>
              <a:cs typeface="Calibri"/>
              <a:sym typeface="Calibri"/>
            </a:endParaRPr>
          </a:p>
        </p:txBody>
      </p:sp>
    </p:spTree>
    <p:extLst>
      <p:ext uri="{BB962C8B-B14F-4D97-AF65-F5344CB8AC3E}">
        <p14:creationId xmlns:p14="http://schemas.microsoft.com/office/powerpoint/2010/main" val="3250547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99"/>
                                        </p:tgtEl>
                                        <p:attrNameLst>
                                          <p:attrName>style.visibility</p:attrName>
                                        </p:attrNameLst>
                                      </p:cBhvr>
                                      <p:to>
                                        <p:strVal val="visible"/>
                                      </p:to>
                                    </p:set>
                                    <p:anim calcmode="lin" valueType="num">
                                      <p:cBhvr additive="base">
                                        <p:cTn id="7" dur="1000"/>
                                        <p:tgtEl>
                                          <p:spTgt spid="99"/>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3"/>
        <p:cNvGrpSpPr/>
        <p:nvPr/>
      </p:nvGrpSpPr>
      <p:grpSpPr>
        <a:xfrm>
          <a:off x="0" y="0"/>
          <a:ext cx="0" cy="0"/>
          <a:chOff x="0" y="0"/>
          <a:chExt cx="0" cy="0"/>
        </a:xfrm>
      </p:grpSpPr>
      <p:sp>
        <p:nvSpPr>
          <p:cNvPr id="94" name="Google Shape;94;g1116bc6ed8e_0_22"/>
          <p:cNvSpPr/>
          <p:nvPr/>
        </p:nvSpPr>
        <p:spPr>
          <a:xfrm>
            <a:off x="0" y="0"/>
            <a:ext cx="12192000" cy="1690800"/>
          </a:xfrm>
          <a:prstGeom prst="rect">
            <a:avLst/>
          </a:prstGeom>
          <a:solidFill>
            <a:srgbClr val="D92B3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4900" dirty="0">
                <a:solidFill>
                  <a:schemeClr val="lt1"/>
                </a:solidFill>
                <a:latin typeface="Calibri"/>
                <a:ea typeface="Calibri"/>
                <a:cs typeface="Calibri"/>
                <a:sym typeface="Calibri"/>
              </a:rPr>
              <a:t>Planning Follow-up program</a:t>
            </a:r>
            <a:endParaRPr sz="4900" dirty="0">
              <a:solidFill>
                <a:schemeClr val="lt1"/>
              </a:solidFill>
              <a:latin typeface="Calibri"/>
              <a:ea typeface="Calibri"/>
              <a:cs typeface="Calibri"/>
              <a:sym typeface="Calibri"/>
            </a:endParaRPr>
          </a:p>
        </p:txBody>
      </p:sp>
      <p:sp>
        <p:nvSpPr>
          <p:cNvPr id="95" name="Google Shape;95;g1116bc6ed8e_0_22"/>
          <p:cNvSpPr txBox="1"/>
          <p:nvPr/>
        </p:nvSpPr>
        <p:spPr>
          <a:xfrm>
            <a:off x="1029738" y="3981956"/>
            <a:ext cx="3499200" cy="5850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a:solidFill>
                  <a:schemeClr val="lt1"/>
                </a:solidFill>
                <a:latin typeface="Avenir"/>
                <a:ea typeface="Avenir"/>
                <a:cs typeface="Avenir"/>
                <a:sym typeface="Avenir"/>
              </a:rPr>
              <a:t>Place Image Here</a:t>
            </a:r>
            <a:endParaRPr/>
          </a:p>
        </p:txBody>
      </p:sp>
      <p:pic>
        <p:nvPicPr>
          <p:cNvPr id="96" name="Google Shape;96;g1116bc6ed8e_0_22"/>
          <p:cNvPicPr preferRelativeResize="0"/>
          <p:nvPr/>
        </p:nvPicPr>
        <p:blipFill rotWithShape="1">
          <a:blip r:embed="rId3">
            <a:alphaModFix/>
          </a:blip>
          <a:srcRect/>
          <a:stretch/>
        </p:blipFill>
        <p:spPr>
          <a:xfrm>
            <a:off x="9685128" y="5753098"/>
            <a:ext cx="793342" cy="744494"/>
          </a:xfrm>
          <a:prstGeom prst="rect">
            <a:avLst/>
          </a:prstGeom>
          <a:noFill/>
          <a:ln>
            <a:noFill/>
          </a:ln>
        </p:spPr>
      </p:pic>
      <p:pic>
        <p:nvPicPr>
          <p:cNvPr id="97" name="Google Shape;97;g1116bc6ed8e_0_22"/>
          <p:cNvPicPr preferRelativeResize="0"/>
          <p:nvPr/>
        </p:nvPicPr>
        <p:blipFill rotWithShape="1">
          <a:blip r:embed="rId4">
            <a:alphaModFix/>
          </a:blip>
          <a:srcRect/>
          <a:stretch/>
        </p:blipFill>
        <p:spPr>
          <a:xfrm>
            <a:off x="10645930" y="5751405"/>
            <a:ext cx="1027911" cy="746187"/>
          </a:xfrm>
          <a:prstGeom prst="rect">
            <a:avLst/>
          </a:prstGeom>
          <a:noFill/>
          <a:ln>
            <a:noFill/>
          </a:ln>
        </p:spPr>
      </p:pic>
      <p:sp>
        <p:nvSpPr>
          <p:cNvPr id="98" name="Google Shape;98;g1116bc6ed8e_0_22"/>
          <p:cNvSpPr txBox="1"/>
          <p:nvPr/>
        </p:nvSpPr>
        <p:spPr>
          <a:xfrm>
            <a:off x="368024" y="6172882"/>
            <a:ext cx="1323300" cy="307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a:solidFill>
                  <a:schemeClr val="lt1"/>
                </a:solidFill>
                <a:latin typeface="Avenir"/>
                <a:ea typeface="Avenir"/>
                <a:cs typeface="Avenir"/>
                <a:sym typeface="Avenir"/>
              </a:rPr>
              <a:t>Childmin.org</a:t>
            </a:r>
            <a:endParaRPr/>
          </a:p>
        </p:txBody>
      </p:sp>
      <p:sp>
        <p:nvSpPr>
          <p:cNvPr id="100" name="Google Shape;100;g1116bc6ed8e_0_22"/>
          <p:cNvSpPr txBox="1"/>
          <p:nvPr/>
        </p:nvSpPr>
        <p:spPr>
          <a:xfrm>
            <a:off x="727725" y="3219325"/>
            <a:ext cx="10946116" cy="1600408"/>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4600" dirty="0">
                <a:latin typeface="Calibri"/>
                <a:ea typeface="Calibri"/>
                <a:cs typeface="Calibri"/>
                <a:sym typeface="Calibri"/>
              </a:rPr>
              <a:t>Planning starts 8-10 weeks before conducting VBS </a:t>
            </a:r>
            <a:endParaRPr sz="4600" dirty="0">
              <a:latin typeface="Calibri"/>
              <a:ea typeface="Calibri"/>
              <a:cs typeface="Calibri"/>
              <a:sym typeface="Calibri"/>
            </a:endParaRPr>
          </a:p>
        </p:txBody>
      </p:sp>
    </p:spTree>
    <p:extLst>
      <p:ext uri="{BB962C8B-B14F-4D97-AF65-F5344CB8AC3E}">
        <p14:creationId xmlns:p14="http://schemas.microsoft.com/office/powerpoint/2010/main" val="599339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0"/>
                                        </p:tgtEl>
                                        <p:attrNameLst>
                                          <p:attrName>style.visibility</p:attrName>
                                        </p:attrNameLst>
                                      </p:cBhvr>
                                      <p:to>
                                        <p:strVal val="visible"/>
                                      </p:to>
                                    </p:set>
                                    <p:anim calcmode="lin" valueType="num">
                                      <p:cBhvr additive="base">
                                        <p:cTn id="7" dur="1000"/>
                                        <p:tgtEl>
                                          <p:spTgt spid="100"/>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3"/>
        <p:cNvGrpSpPr/>
        <p:nvPr/>
      </p:nvGrpSpPr>
      <p:grpSpPr>
        <a:xfrm>
          <a:off x="0" y="0"/>
          <a:ext cx="0" cy="0"/>
          <a:chOff x="0" y="0"/>
          <a:chExt cx="0" cy="0"/>
        </a:xfrm>
      </p:grpSpPr>
      <p:sp>
        <p:nvSpPr>
          <p:cNvPr id="94" name="Google Shape;94;g1116bc6ed8e_0_22"/>
          <p:cNvSpPr/>
          <p:nvPr/>
        </p:nvSpPr>
        <p:spPr>
          <a:xfrm>
            <a:off x="0" y="0"/>
            <a:ext cx="12192000" cy="1690800"/>
          </a:xfrm>
          <a:prstGeom prst="rect">
            <a:avLst/>
          </a:prstGeom>
          <a:solidFill>
            <a:srgbClr val="D92B3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4900" dirty="0">
                <a:solidFill>
                  <a:schemeClr val="lt1"/>
                </a:solidFill>
                <a:latin typeface="Calibri"/>
                <a:ea typeface="Calibri"/>
                <a:cs typeface="Calibri"/>
                <a:sym typeface="Calibri"/>
              </a:rPr>
              <a:t>Follow-up Strategy</a:t>
            </a:r>
            <a:endParaRPr sz="4900" dirty="0">
              <a:solidFill>
                <a:schemeClr val="lt1"/>
              </a:solidFill>
              <a:latin typeface="Calibri"/>
              <a:ea typeface="Calibri"/>
              <a:cs typeface="Calibri"/>
              <a:sym typeface="Calibri"/>
            </a:endParaRPr>
          </a:p>
        </p:txBody>
      </p:sp>
      <p:sp>
        <p:nvSpPr>
          <p:cNvPr id="95" name="Google Shape;95;g1116bc6ed8e_0_22"/>
          <p:cNvSpPr txBox="1"/>
          <p:nvPr/>
        </p:nvSpPr>
        <p:spPr>
          <a:xfrm>
            <a:off x="1029738" y="3981956"/>
            <a:ext cx="3499200" cy="5850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a:solidFill>
                  <a:schemeClr val="lt1"/>
                </a:solidFill>
                <a:latin typeface="Avenir"/>
                <a:ea typeface="Avenir"/>
                <a:cs typeface="Avenir"/>
                <a:sym typeface="Avenir"/>
              </a:rPr>
              <a:t>Place Image Here</a:t>
            </a:r>
            <a:endParaRPr/>
          </a:p>
        </p:txBody>
      </p:sp>
      <p:pic>
        <p:nvPicPr>
          <p:cNvPr id="96" name="Google Shape;96;g1116bc6ed8e_0_22"/>
          <p:cNvPicPr preferRelativeResize="0"/>
          <p:nvPr/>
        </p:nvPicPr>
        <p:blipFill rotWithShape="1">
          <a:blip r:embed="rId3">
            <a:alphaModFix/>
          </a:blip>
          <a:srcRect/>
          <a:stretch/>
        </p:blipFill>
        <p:spPr>
          <a:xfrm>
            <a:off x="9685128" y="5753098"/>
            <a:ext cx="793342" cy="744494"/>
          </a:xfrm>
          <a:prstGeom prst="rect">
            <a:avLst/>
          </a:prstGeom>
          <a:noFill/>
          <a:ln>
            <a:noFill/>
          </a:ln>
        </p:spPr>
      </p:pic>
      <p:pic>
        <p:nvPicPr>
          <p:cNvPr id="97" name="Google Shape;97;g1116bc6ed8e_0_22"/>
          <p:cNvPicPr preferRelativeResize="0"/>
          <p:nvPr/>
        </p:nvPicPr>
        <p:blipFill rotWithShape="1">
          <a:blip r:embed="rId4">
            <a:alphaModFix/>
          </a:blip>
          <a:srcRect/>
          <a:stretch/>
        </p:blipFill>
        <p:spPr>
          <a:xfrm>
            <a:off x="10645930" y="5751405"/>
            <a:ext cx="1027911" cy="746187"/>
          </a:xfrm>
          <a:prstGeom prst="rect">
            <a:avLst/>
          </a:prstGeom>
          <a:noFill/>
          <a:ln>
            <a:noFill/>
          </a:ln>
        </p:spPr>
      </p:pic>
      <p:sp>
        <p:nvSpPr>
          <p:cNvPr id="98" name="Google Shape;98;g1116bc6ed8e_0_22"/>
          <p:cNvSpPr txBox="1"/>
          <p:nvPr/>
        </p:nvSpPr>
        <p:spPr>
          <a:xfrm>
            <a:off x="368024" y="6172882"/>
            <a:ext cx="1323300" cy="307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a:solidFill>
                  <a:schemeClr val="lt1"/>
                </a:solidFill>
                <a:latin typeface="Avenir"/>
                <a:ea typeface="Avenir"/>
                <a:cs typeface="Avenir"/>
                <a:sym typeface="Avenir"/>
              </a:rPr>
              <a:t>Childmin.org</a:t>
            </a:r>
            <a:endParaRPr/>
          </a:p>
        </p:txBody>
      </p:sp>
      <p:sp>
        <p:nvSpPr>
          <p:cNvPr id="99" name="Google Shape;99;g1116bc6ed8e_0_22"/>
          <p:cNvSpPr txBox="1"/>
          <p:nvPr/>
        </p:nvSpPr>
        <p:spPr>
          <a:xfrm>
            <a:off x="733904" y="2628796"/>
            <a:ext cx="10188804" cy="1600408"/>
          </a:xfrm>
          <a:prstGeom prst="rect">
            <a:avLst/>
          </a:prstGeom>
          <a:noFill/>
          <a:ln>
            <a:noFill/>
          </a:ln>
        </p:spPr>
        <p:txBody>
          <a:bodyPr spcFirstLastPara="1" wrap="square" lIns="91425" tIns="91425" rIns="91425" bIns="91425" anchor="t" anchorCtr="0">
            <a:spAutoFit/>
          </a:bodyPr>
          <a:lstStyle/>
          <a:p>
            <a:pPr lvl="0" algn="ctr" rtl="0">
              <a:spcBef>
                <a:spcPts val="0"/>
              </a:spcBef>
              <a:spcAft>
                <a:spcPts val="0"/>
              </a:spcAft>
              <a:buSzPts val="4600"/>
            </a:pPr>
            <a:r>
              <a:rPr lang="en-CA" sz="4600" dirty="0">
                <a:latin typeface="Calibri"/>
                <a:ea typeface="Calibri"/>
                <a:cs typeface="Calibri"/>
                <a:sym typeface="Calibri"/>
              </a:rPr>
              <a:t>Review your VBS goal and determine your follow-up strategy</a:t>
            </a:r>
            <a:endParaRPr sz="4600" dirty="0">
              <a:latin typeface="Calibri"/>
              <a:ea typeface="Calibri"/>
              <a:cs typeface="Calibri"/>
              <a:sym typeface="Calibri"/>
            </a:endParaRPr>
          </a:p>
        </p:txBody>
      </p:sp>
    </p:spTree>
    <p:extLst>
      <p:ext uri="{BB962C8B-B14F-4D97-AF65-F5344CB8AC3E}">
        <p14:creationId xmlns:p14="http://schemas.microsoft.com/office/powerpoint/2010/main" val="4059514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99"/>
                                        </p:tgtEl>
                                        <p:attrNameLst>
                                          <p:attrName>style.visibility</p:attrName>
                                        </p:attrNameLst>
                                      </p:cBhvr>
                                      <p:to>
                                        <p:strVal val="visible"/>
                                      </p:to>
                                    </p:set>
                                    <p:anim calcmode="lin" valueType="num">
                                      <p:cBhvr additive="base">
                                        <p:cTn id="7" dur="1000"/>
                                        <p:tgtEl>
                                          <p:spTgt spid="99"/>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3"/>
        <p:cNvGrpSpPr/>
        <p:nvPr/>
      </p:nvGrpSpPr>
      <p:grpSpPr>
        <a:xfrm>
          <a:off x="0" y="0"/>
          <a:ext cx="0" cy="0"/>
          <a:chOff x="0" y="0"/>
          <a:chExt cx="0" cy="0"/>
        </a:xfrm>
      </p:grpSpPr>
      <p:sp>
        <p:nvSpPr>
          <p:cNvPr id="94" name="Google Shape;94;g1116bc6ed8e_0_22"/>
          <p:cNvSpPr/>
          <p:nvPr/>
        </p:nvSpPr>
        <p:spPr>
          <a:xfrm>
            <a:off x="0" y="0"/>
            <a:ext cx="12192000" cy="1690800"/>
          </a:xfrm>
          <a:prstGeom prst="rect">
            <a:avLst/>
          </a:prstGeom>
          <a:solidFill>
            <a:srgbClr val="D92B3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4900" dirty="0">
                <a:solidFill>
                  <a:schemeClr val="lt1"/>
                </a:solidFill>
                <a:latin typeface="Calibri"/>
                <a:ea typeface="Calibri"/>
                <a:cs typeface="Calibri"/>
                <a:sym typeface="Calibri"/>
              </a:rPr>
              <a:t>Considerations to develop VBS Follow-up Strategy </a:t>
            </a:r>
            <a:endParaRPr sz="4900" dirty="0">
              <a:solidFill>
                <a:schemeClr val="lt1"/>
              </a:solidFill>
              <a:latin typeface="Calibri"/>
              <a:ea typeface="Calibri"/>
              <a:cs typeface="Calibri"/>
              <a:sym typeface="Calibri"/>
            </a:endParaRPr>
          </a:p>
        </p:txBody>
      </p:sp>
      <p:sp>
        <p:nvSpPr>
          <p:cNvPr id="95" name="Google Shape;95;g1116bc6ed8e_0_22"/>
          <p:cNvSpPr txBox="1"/>
          <p:nvPr/>
        </p:nvSpPr>
        <p:spPr>
          <a:xfrm>
            <a:off x="1029738" y="3981956"/>
            <a:ext cx="3499200" cy="5850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a:solidFill>
                  <a:schemeClr val="lt1"/>
                </a:solidFill>
                <a:latin typeface="Avenir"/>
                <a:ea typeface="Avenir"/>
                <a:cs typeface="Avenir"/>
                <a:sym typeface="Avenir"/>
              </a:rPr>
              <a:t>Place Image Here</a:t>
            </a:r>
            <a:endParaRPr/>
          </a:p>
        </p:txBody>
      </p:sp>
      <p:pic>
        <p:nvPicPr>
          <p:cNvPr id="96" name="Google Shape;96;g1116bc6ed8e_0_22"/>
          <p:cNvPicPr preferRelativeResize="0"/>
          <p:nvPr/>
        </p:nvPicPr>
        <p:blipFill rotWithShape="1">
          <a:blip r:embed="rId3">
            <a:alphaModFix/>
          </a:blip>
          <a:srcRect/>
          <a:stretch/>
        </p:blipFill>
        <p:spPr>
          <a:xfrm>
            <a:off x="9685128" y="5753098"/>
            <a:ext cx="793342" cy="744494"/>
          </a:xfrm>
          <a:prstGeom prst="rect">
            <a:avLst/>
          </a:prstGeom>
          <a:noFill/>
          <a:ln>
            <a:noFill/>
          </a:ln>
        </p:spPr>
      </p:pic>
      <p:pic>
        <p:nvPicPr>
          <p:cNvPr id="97" name="Google Shape;97;g1116bc6ed8e_0_22"/>
          <p:cNvPicPr preferRelativeResize="0"/>
          <p:nvPr/>
        </p:nvPicPr>
        <p:blipFill rotWithShape="1">
          <a:blip r:embed="rId4">
            <a:alphaModFix/>
          </a:blip>
          <a:srcRect/>
          <a:stretch/>
        </p:blipFill>
        <p:spPr>
          <a:xfrm>
            <a:off x="10645930" y="5751405"/>
            <a:ext cx="1027911" cy="746187"/>
          </a:xfrm>
          <a:prstGeom prst="rect">
            <a:avLst/>
          </a:prstGeom>
          <a:noFill/>
          <a:ln>
            <a:noFill/>
          </a:ln>
        </p:spPr>
      </p:pic>
      <p:sp>
        <p:nvSpPr>
          <p:cNvPr id="98" name="Google Shape;98;g1116bc6ed8e_0_22"/>
          <p:cNvSpPr txBox="1"/>
          <p:nvPr/>
        </p:nvSpPr>
        <p:spPr>
          <a:xfrm>
            <a:off x="368024" y="6172882"/>
            <a:ext cx="1323300" cy="307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a:solidFill>
                  <a:schemeClr val="lt1"/>
                </a:solidFill>
                <a:latin typeface="Avenir"/>
                <a:ea typeface="Avenir"/>
                <a:cs typeface="Avenir"/>
                <a:sym typeface="Avenir"/>
              </a:rPr>
              <a:t>Childmin.org</a:t>
            </a:r>
            <a:endParaRPr/>
          </a:p>
        </p:txBody>
      </p:sp>
      <p:sp>
        <p:nvSpPr>
          <p:cNvPr id="100" name="Google Shape;100;g1116bc6ed8e_0_22"/>
          <p:cNvSpPr txBox="1"/>
          <p:nvPr/>
        </p:nvSpPr>
        <p:spPr>
          <a:xfrm>
            <a:off x="430372" y="2211737"/>
            <a:ext cx="10946116" cy="3262401"/>
          </a:xfrm>
          <a:prstGeom prst="rect">
            <a:avLst/>
          </a:prstGeom>
          <a:noFill/>
          <a:ln>
            <a:noFill/>
          </a:ln>
        </p:spPr>
        <p:txBody>
          <a:bodyPr spcFirstLastPara="1" wrap="square" lIns="91425" tIns="91425" rIns="91425" bIns="91425" anchor="t" anchorCtr="0">
            <a:spAutoFit/>
          </a:bodyPr>
          <a:lstStyle/>
          <a:p>
            <a:pPr marL="914400" indent="-914400">
              <a:buFont typeface="Arial"/>
              <a:buAutoNum type="arabicPeriod"/>
            </a:pPr>
            <a:r>
              <a:rPr lang="en-US" sz="4000" dirty="0">
                <a:latin typeface="Calibri"/>
                <a:ea typeface="Calibri"/>
                <a:cs typeface="Calibri"/>
                <a:sym typeface="Calibri"/>
              </a:rPr>
              <a:t>Needs and interests of children and families within of the community</a:t>
            </a:r>
          </a:p>
          <a:p>
            <a:pPr marL="914400" lvl="0" indent="-914400" algn="l" rtl="0">
              <a:spcBef>
                <a:spcPts val="0"/>
              </a:spcBef>
              <a:spcAft>
                <a:spcPts val="0"/>
              </a:spcAft>
              <a:buAutoNum type="arabicPeriod"/>
            </a:pPr>
            <a:r>
              <a:rPr lang="en-US" sz="4000" dirty="0">
                <a:latin typeface="Calibri"/>
                <a:ea typeface="Calibri"/>
                <a:cs typeface="Calibri"/>
                <a:sym typeface="Calibri"/>
              </a:rPr>
              <a:t>Workforce – who can help? </a:t>
            </a:r>
          </a:p>
          <a:p>
            <a:pPr marL="914400" lvl="0" indent="-914400" algn="l" rtl="0">
              <a:spcBef>
                <a:spcPts val="0"/>
              </a:spcBef>
              <a:spcAft>
                <a:spcPts val="0"/>
              </a:spcAft>
              <a:buAutoNum type="arabicPeriod"/>
            </a:pPr>
            <a:r>
              <a:rPr lang="en-US" sz="4000" dirty="0">
                <a:latin typeface="Calibri"/>
                <a:ea typeface="Calibri"/>
                <a:cs typeface="Calibri"/>
                <a:sym typeface="Calibri"/>
              </a:rPr>
              <a:t>Workload - What can be done?</a:t>
            </a:r>
          </a:p>
          <a:p>
            <a:pPr marL="914400" lvl="0" indent="-914400" algn="l" rtl="0">
              <a:spcBef>
                <a:spcPts val="0"/>
              </a:spcBef>
              <a:spcAft>
                <a:spcPts val="0"/>
              </a:spcAft>
              <a:buAutoNum type="arabicPeriod"/>
            </a:pPr>
            <a:r>
              <a:rPr lang="en-US" sz="4000" dirty="0">
                <a:latin typeface="Calibri"/>
                <a:ea typeface="Calibri"/>
                <a:cs typeface="Calibri"/>
                <a:sym typeface="Calibri"/>
              </a:rPr>
              <a:t>Frequency of activities</a:t>
            </a:r>
          </a:p>
        </p:txBody>
      </p:sp>
    </p:spTree>
    <p:extLst>
      <p:ext uri="{BB962C8B-B14F-4D97-AF65-F5344CB8AC3E}">
        <p14:creationId xmlns:p14="http://schemas.microsoft.com/office/powerpoint/2010/main" val="3824470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0"/>
                                        </p:tgtEl>
                                        <p:attrNameLst>
                                          <p:attrName>style.visibility</p:attrName>
                                        </p:attrNameLst>
                                      </p:cBhvr>
                                      <p:to>
                                        <p:strVal val="visible"/>
                                      </p:to>
                                    </p:set>
                                    <p:anim calcmode="lin" valueType="num">
                                      <p:cBhvr additive="base">
                                        <p:cTn id="7" dur="1000"/>
                                        <p:tgtEl>
                                          <p:spTgt spid="100"/>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3"/>
        <p:cNvGrpSpPr/>
        <p:nvPr/>
      </p:nvGrpSpPr>
      <p:grpSpPr>
        <a:xfrm>
          <a:off x="0" y="0"/>
          <a:ext cx="0" cy="0"/>
          <a:chOff x="0" y="0"/>
          <a:chExt cx="0" cy="0"/>
        </a:xfrm>
      </p:grpSpPr>
      <p:sp>
        <p:nvSpPr>
          <p:cNvPr id="94" name="Google Shape;94;g1116bc6ed8e_0_22"/>
          <p:cNvSpPr/>
          <p:nvPr/>
        </p:nvSpPr>
        <p:spPr>
          <a:xfrm>
            <a:off x="0" y="0"/>
            <a:ext cx="12192000" cy="1690800"/>
          </a:xfrm>
          <a:prstGeom prst="rect">
            <a:avLst/>
          </a:prstGeom>
          <a:solidFill>
            <a:srgbClr val="D92B3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4900" dirty="0">
                <a:solidFill>
                  <a:schemeClr val="lt1"/>
                </a:solidFill>
                <a:latin typeface="Calibri"/>
                <a:ea typeface="Calibri"/>
                <a:cs typeface="Calibri"/>
                <a:sym typeface="Calibri"/>
              </a:rPr>
              <a:t>What now???</a:t>
            </a:r>
            <a:endParaRPr sz="4900" dirty="0">
              <a:solidFill>
                <a:schemeClr val="lt1"/>
              </a:solidFill>
              <a:latin typeface="Calibri"/>
              <a:ea typeface="Calibri"/>
              <a:cs typeface="Calibri"/>
              <a:sym typeface="Calibri"/>
            </a:endParaRPr>
          </a:p>
        </p:txBody>
      </p:sp>
      <p:sp>
        <p:nvSpPr>
          <p:cNvPr id="95" name="Google Shape;95;g1116bc6ed8e_0_22"/>
          <p:cNvSpPr txBox="1"/>
          <p:nvPr/>
        </p:nvSpPr>
        <p:spPr>
          <a:xfrm>
            <a:off x="1029738" y="3981956"/>
            <a:ext cx="3499200" cy="5850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a:solidFill>
                  <a:schemeClr val="lt1"/>
                </a:solidFill>
                <a:latin typeface="Avenir"/>
                <a:ea typeface="Avenir"/>
                <a:cs typeface="Avenir"/>
                <a:sym typeface="Avenir"/>
              </a:rPr>
              <a:t>Place Image Here</a:t>
            </a:r>
            <a:endParaRPr/>
          </a:p>
        </p:txBody>
      </p:sp>
      <p:pic>
        <p:nvPicPr>
          <p:cNvPr id="96" name="Google Shape;96;g1116bc6ed8e_0_22"/>
          <p:cNvPicPr preferRelativeResize="0"/>
          <p:nvPr/>
        </p:nvPicPr>
        <p:blipFill rotWithShape="1">
          <a:blip r:embed="rId3">
            <a:alphaModFix/>
          </a:blip>
          <a:srcRect/>
          <a:stretch/>
        </p:blipFill>
        <p:spPr>
          <a:xfrm>
            <a:off x="9685128" y="5753098"/>
            <a:ext cx="793342" cy="744494"/>
          </a:xfrm>
          <a:prstGeom prst="rect">
            <a:avLst/>
          </a:prstGeom>
          <a:noFill/>
          <a:ln>
            <a:noFill/>
          </a:ln>
        </p:spPr>
      </p:pic>
      <p:pic>
        <p:nvPicPr>
          <p:cNvPr id="97" name="Google Shape;97;g1116bc6ed8e_0_22"/>
          <p:cNvPicPr preferRelativeResize="0"/>
          <p:nvPr/>
        </p:nvPicPr>
        <p:blipFill rotWithShape="1">
          <a:blip r:embed="rId4">
            <a:alphaModFix/>
          </a:blip>
          <a:srcRect/>
          <a:stretch/>
        </p:blipFill>
        <p:spPr>
          <a:xfrm>
            <a:off x="10645930" y="5751405"/>
            <a:ext cx="1027911" cy="746187"/>
          </a:xfrm>
          <a:prstGeom prst="rect">
            <a:avLst/>
          </a:prstGeom>
          <a:noFill/>
          <a:ln>
            <a:noFill/>
          </a:ln>
        </p:spPr>
      </p:pic>
      <p:sp>
        <p:nvSpPr>
          <p:cNvPr id="98" name="Google Shape;98;g1116bc6ed8e_0_22"/>
          <p:cNvSpPr txBox="1"/>
          <p:nvPr/>
        </p:nvSpPr>
        <p:spPr>
          <a:xfrm>
            <a:off x="368024" y="6172882"/>
            <a:ext cx="1323300" cy="307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a:solidFill>
                  <a:schemeClr val="lt1"/>
                </a:solidFill>
                <a:latin typeface="Avenir"/>
                <a:ea typeface="Avenir"/>
                <a:cs typeface="Avenir"/>
                <a:sym typeface="Avenir"/>
              </a:rPr>
              <a:t>Childmin.org</a:t>
            </a:r>
            <a:endParaRPr/>
          </a:p>
        </p:txBody>
      </p:sp>
      <p:sp>
        <p:nvSpPr>
          <p:cNvPr id="100" name="Google Shape;100;g1116bc6ed8e_0_22"/>
          <p:cNvSpPr txBox="1"/>
          <p:nvPr/>
        </p:nvSpPr>
        <p:spPr>
          <a:xfrm>
            <a:off x="1029674" y="2119923"/>
            <a:ext cx="10946116" cy="3724066"/>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4600" dirty="0">
                <a:latin typeface="Calibri"/>
                <a:ea typeface="Calibri"/>
                <a:cs typeface="Calibri"/>
                <a:sym typeface="Calibri"/>
              </a:rPr>
              <a:t>1. Continue to pray</a:t>
            </a:r>
          </a:p>
          <a:p>
            <a:pPr marL="0" lvl="0" indent="0" algn="l" rtl="0">
              <a:spcBef>
                <a:spcPts val="0"/>
              </a:spcBef>
              <a:spcAft>
                <a:spcPts val="0"/>
              </a:spcAft>
              <a:buNone/>
            </a:pPr>
            <a:r>
              <a:rPr lang="en-US" sz="4600" dirty="0">
                <a:latin typeface="Calibri"/>
                <a:ea typeface="Calibri"/>
                <a:cs typeface="Calibri"/>
                <a:sym typeface="Calibri"/>
              </a:rPr>
              <a:t>2. Keep in touch with participants and family.</a:t>
            </a:r>
          </a:p>
          <a:p>
            <a:pPr marL="0" lvl="0" indent="0" algn="l" rtl="0">
              <a:spcBef>
                <a:spcPts val="0"/>
              </a:spcBef>
              <a:spcAft>
                <a:spcPts val="0"/>
              </a:spcAft>
              <a:buNone/>
            </a:pPr>
            <a:r>
              <a:rPr lang="en-US" sz="4600" dirty="0">
                <a:latin typeface="Calibri"/>
                <a:ea typeface="Calibri"/>
                <a:cs typeface="Calibri"/>
                <a:sym typeface="Calibri"/>
              </a:rPr>
              <a:t>3. Promote the follow-up activities and programs during VBS, and VBS closing program.</a:t>
            </a:r>
          </a:p>
        </p:txBody>
      </p:sp>
    </p:spTree>
    <p:extLst>
      <p:ext uri="{BB962C8B-B14F-4D97-AF65-F5344CB8AC3E}">
        <p14:creationId xmlns:p14="http://schemas.microsoft.com/office/powerpoint/2010/main" val="1111859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0"/>
                                        </p:tgtEl>
                                        <p:attrNameLst>
                                          <p:attrName>style.visibility</p:attrName>
                                        </p:attrNameLst>
                                      </p:cBhvr>
                                      <p:to>
                                        <p:strVal val="visible"/>
                                      </p:to>
                                    </p:set>
                                    <p:anim calcmode="lin" valueType="num">
                                      <p:cBhvr additive="base">
                                        <p:cTn id="7" dur="1000"/>
                                        <p:tgtEl>
                                          <p:spTgt spid="100"/>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3"/>
        <p:cNvGrpSpPr/>
        <p:nvPr/>
      </p:nvGrpSpPr>
      <p:grpSpPr>
        <a:xfrm>
          <a:off x="0" y="0"/>
          <a:ext cx="0" cy="0"/>
          <a:chOff x="0" y="0"/>
          <a:chExt cx="0" cy="0"/>
        </a:xfrm>
      </p:grpSpPr>
      <p:sp>
        <p:nvSpPr>
          <p:cNvPr id="94" name="Google Shape;94;g1116bc6ed8e_0_22"/>
          <p:cNvSpPr/>
          <p:nvPr/>
        </p:nvSpPr>
        <p:spPr>
          <a:xfrm>
            <a:off x="0" y="0"/>
            <a:ext cx="12192000" cy="1690800"/>
          </a:xfrm>
          <a:prstGeom prst="rect">
            <a:avLst/>
          </a:prstGeom>
          <a:solidFill>
            <a:srgbClr val="D92B3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4900" dirty="0">
                <a:solidFill>
                  <a:schemeClr val="lt1"/>
                </a:solidFill>
                <a:latin typeface="Calibri"/>
                <a:ea typeface="Calibri"/>
                <a:cs typeface="Calibri"/>
                <a:sym typeface="Calibri"/>
              </a:rPr>
              <a:t>Examples of Programs</a:t>
            </a:r>
            <a:endParaRPr sz="4900" dirty="0">
              <a:solidFill>
                <a:schemeClr val="lt1"/>
              </a:solidFill>
              <a:latin typeface="Calibri"/>
              <a:ea typeface="Calibri"/>
              <a:cs typeface="Calibri"/>
              <a:sym typeface="Calibri"/>
            </a:endParaRPr>
          </a:p>
        </p:txBody>
      </p:sp>
      <p:sp>
        <p:nvSpPr>
          <p:cNvPr id="95" name="Google Shape;95;g1116bc6ed8e_0_22"/>
          <p:cNvSpPr txBox="1"/>
          <p:nvPr/>
        </p:nvSpPr>
        <p:spPr>
          <a:xfrm>
            <a:off x="1029738" y="3981956"/>
            <a:ext cx="3499200" cy="5850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a:solidFill>
                  <a:schemeClr val="lt1"/>
                </a:solidFill>
                <a:latin typeface="Avenir"/>
                <a:ea typeface="Avenir"/>
                <a:cs typeface="Avenir"/>
                <a:sym typeface="Avenir"/>
              </a:rPr>
              <a:t>Place Image Here</a:t>
            </a:r>
            <a:endParaRPr/>
          </a:p>
        </p:txBody>
      </p:sp>
      <p:pic>
        <p:nvPicPr>
          <p:cNvPr id="96" name="Google Shape;96;g1116bc6ed8e_0_22"/>
          <p:cNvPicPr preferRelativeResize="0"/>
          <p:nvPr/>
        </p:nvPicPr>
        <p:blipFill rotWithShape="1">
          <a:blip r:embed="rId3">
            <a:alphaModFix/>
          </a:blip>
          <a:srcRect/>
          <a:stretch/>
        </p:blipFill>
        <p:spPr>
          <a:xfrm>
            <a:off x="9685128" y="5753098"/>
            <a:ext cx="793342" cy="744494"/>
          </a:xfrm>
          <a:prstGeom prst="rect">
            <a:avLst/>
          </a:prstGeom>
          <a:noFill/>
          <a:ln>
            <a:noFill/>
          </a:ln>
        </p:spPr>
      </p:pic>
      <p:pic>
        <p:nvPicPr>
          <p:cNvPr id="97" name="Google Shape;97;g1116bc6ed8e_0_22"/>
          <p:cNvPicPr preferRelativeResize="0"/>
          <p:nvPr/>
        </p:nvPicPr>
        <p:blipFill rotWithShape="1">
          <a:blip r:embed="rId4">
            <a:alphaModFix/>
          </a:blip>
          <a:srcRect/>
          <a:stretch/>
        </p:blipFill>
        <p:spPr>
          <a:xfrm>
            <a:off x="10645930" y="5751405"/>
            <a:ext cx="1027911" cy="746187"/>
          </a:xfrm>
          <a:prstGeom prst="rect">
            <a:avLst/>
          </a:prstGeom>
          <a:noFill/>
          <a:ln>
            <a:noFill/>
          </a:ln>
        </p:spPr>
      </p:pic>
      <p:sp>
        <p:nvSpPr>
          <p:cNvPr id="98" name="Google Shape;98;g1116bc6ed8e_0_22"/>
          <p:cNvSpPr txBox="1"/>
          <p:nvPr/>
        </p:nvSpPr>
        <p:spPr>
          <a:xfrm>
            <a:off x="368024" y="6172882"/>
            <a:ext cx="1323300" cy="307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a:solidFill>
                  <a:schemeClr val="lt1"/>
                </a:solidFill>
                <a:latin typeface="Avenir"/>
                <a:ea typeface="Avenir"/>
                <a:cs typeface="Avenir"/>
                <a:sym typeface="Avenir"/>
              </a:rPr>
              <a:t>Childmin.org</a:t>
            </a:r>
            <a:endParaRPr/>
          </a:p>
        </p:txBody>
      </p:sp>
      <p:sp>
        <p:nvSpPr>
          <p:cNvPr id="100" name="Google Shape;100;g1116bc6ed8e_0_22"/>
          <p:cNvSpPr txBox="1"/>
          <p:nvPr/>
        </p:nvSpPr>
        <p:spPr>
          <a:xfrm>
            <a:off x="622942" y="2065640"/>
            <a:ext cx="10946116" cy="3724066"/>
          </a:xfrm>
          <a:prstGeom prst="rect">
            <a:avLst/>
          </a:prstGeom>
          <a:noFill/>
          <a:ln>
            <a:noFill/>
          </a:ln>
        </p:spPr>
        <p:txBody>
          <a:bodyPr spcFirstLastPara="1" wrap="square" lIns="91425" tIns="91425" rIns="91425" bIns="91425" anchor="t" anchorCtr="0">
            <a:spAutoFit/>
          </a:bodyPr>
          <a:lstStyle/>
          <a:p>
            <a:pPr marL="914400" lvl="0" indent="-914400" algn="l" rtl="0">
              <a:spcBef>
                <a:spcPts val="0"/>
              </a:spcBef>
              <a:spcAft>
                <a:spcPts val="0"/>
              </a:spcAft>
              <a:buAutoNum type="arabicPeriod"/>
            </a:pPr>
            <a:r>
              <a:rPr lang="en-US" sz="4600" dirty="0" err="1">
                <a:latin typeface="Calibri"/>
                <a:ea typeface="Calibri"/>
                <a:cs typeface="Calibri"/>
                <a:sym typeface="Calibri"/>
              </a:rPr>
              <a:t>Childrens</a:t>
            </a:r>
            <a:r>
              <a:rPr lang="en-US" sz="4600" dirty="0">
                <a:latin typeface="Calibri"/>
                <a:ea typeface="Calibri"/>
                <a:cs typeface="Calibri"/>
                <a:sym typeface="Calibri"/>
              </a:rPr>
              <a:t>’ church or sabbath school</a:t>
            </a:r>
          </a:p>
          <a:p>
            <a:pPr marL="914400" lvl="0" indent="-914400" algn="l" rtl="0">
              <a:spcBef>
                <a:spcPts val="0"/>
              </a:spcBef>
              <a:spcAft>
                <a:spcPts val="0"/>
              </a:spcAft>
              <a:buAutoNum type="arabicPeriod"/>
            </a:pPr>
            <a:r>
              <a:rPr lang="en-US" sz="4600" dirty="0">
                <a:latin typeface="Calibri"/>
                <a:ea typeface="Calibri"/>
                <a:cs typeface="Calibri"/>
                <a:sym typeface="Calibri"/>
              </a:rPr>
              <a:t>Adventurer and Pathfinder Program</a:t>
            </a:r>
          </a:p>
          <a:p>
            <a:pPr marL="914400" lvl="0" indent="-914400" algn="l" rtl="0">
              <a:spcBef>
                <a:spcPts val="0"/>
              </a:spcBef>
              <a:spcAft>
                <a:spcPts val="0"/>
              </a:spcAft>
              <a:buAutoNum type="arabicPeriod"/>
            </a:pPr>
            <a:r>
              <a:rPr lang="en-US" sz="4600" dirty="0">
                <a:latin typeface="Calibri"/>
                <a:ea typeface="Calibri"/>
                <a:cs typeface="Calibri"/>
                <a:sym typeface="Calibri"/>
              </a:rPr>
              <a:t>Monthly program for children</a:t>
            </a:r>
          </a:p>
          <a:p>
            <a:pPr marL="914400" lvl="0" indent="-914400" algn="l" rtl="0">
              <a:spcBef>
                <a:spcPts val="0"/>
              </a:spcBef>
              <a:spcAft>
                <a:spcPts val="0"/>
              </a:spcAft>
              <a:buAutoNum type="arabicPeriod"/>
            </a:pPr>
            <a:r>
              <a:rPr lang="en-US" sz="4600" dirty="0">
                <a:latin typeface="Calibri"/>
                <a:ea typeface="Calibri"/>
                <a:cs typeface="Calibri"/>
                <a:sym typeface="Calibri"/>
              </a:rPr>
              <a:t>March Break program</a:t>
            </a:r>
          </a:p>
          <a:p>
            <a:pPr marL="914400" lvl="0" indent="-914400" algn="l" rtl="0">
              <a:spcBef>
                <a:spcPts val="0"/>
              </a:spcBef>
              <a:spcAft>
                <a:spcPts val="0"/>
              </a:spcAft>
              <a:buAutoNum type="arabicPeriod"/>
            </a:pPr>
            <a:r>
              <a:rPr lang="en-US" sz="4600" dirty="0">
                <a:latin typeface="Calibri"/>
                <a:ea typeface="Calibri"/>
                <a:cs typeface="Calibri"/>
                <a:sym typeface="Calibri"/>
              </a:rPr>
              <a:t>Cooking/Health program or class</a:t>
            </a:r>
          </a:p>
        </p:txBody>
      </p:sp>
    </p:spTree>
    <p:extLst>
      <p:ext uri="{BB962C8B-B14F-4D97-AF65-F5344CB8AC3E}">
        <p14:creationId xmlns:p14="http://schemas.microsoft.com/office/powerpoint/2010/main" val="3083209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0"/>
                                        </p:tgtEl>
                                        <p:attrNameLst>
                                          <p:attrName>style.visibility</p:attrName>
                                        </p:attrNameLst>
                                      </p:cBhvr>
                                      <p:to>
                                        <p:strVal val="visible"/>
                                      </p:to>
                                    </p:set>
                                    <p:anim calcmode="lin" valueType="num">
                                      <p:cBhvr additive="base">
                                        <p:cTn id="7" dur="1000"/>
                                        <p:tgtEl>
                                          <p:spTgt spid="100"/>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TM02900771[[fn=Secteur]]</Template>
  <TotalTime>152</TotalTime>
  <Words>385</Words>
  <Application>Microsoft Office PowerPoint</Application>
  <PresentationFormat>Grand écran</PresentationFormat>
  <Paragraphs>64</Paragraphs>
  <Slides>12</Slides>
  <Notes>12</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12</vt:i4>
      </vt:variant>
    </vt:vector>
  </HeadingPairs>
  <TitlesOfParts>
    <vt:vector size="17" baseType="lpstr">
      <vt:lpstr>Arial</vt:lpstr>
      <vt:lpstr>Avenir</vt:lpstr>
      <vt:lpstr>Calibri</vt:lpstr>
      <vt:lpstr>Impact</vt:lpstr>
      <vt:lpstr>Office Theme</vt:lpstr>
      <vt:lpstr> VBS Follow-up Activities and Program</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VBS Follow-up Activities and Program</dc:title>
  <dc:creator>Jonathan Sorto</dc:creator>
  <cp:lastModifiedBy>Maethaya Fleury</cp:lastModifiedBy>
  <cp:revision>4</cp:revision>
  <dcterms:created xsi:type="dcterms:W3CDTF">2019-02-01T02:02:14Z</dcterms:created>
  <dcterms:modified xsi:type="dcterms:W3CDTF">2022-03-13T18:18:39Z</dcterms:modified>
</cp:coreProperties>
</file>