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58" r:id="rId4"/>
    <p:sldId id="264" r:id="rId5"/>
    <p:sldId id="295" r:id="rId6"/>
    <p:sldId id="310" r:id="rId7"/>
    <p:sldId id="259" r:id="rId8"/>
    <p:sldId id="289" r:id="rId9"/>
    <p:sldId id="290" r:id="rId10"/>
    <p:sldId id="291" r:id="rId11"/>
    <p:sldId id="298" r:id="rId12"/>
    <p:sldId id="271" r:id="rId13"/>
    <p:sldId id="293" r:id="rId14"/>
    <p:sldId id="272" r:id="rId15"/>
    <p:sldId id="294" r:id="rId16"/>
    <p:sldId id="274" r:id="rId17"/>
    <p:sldId id="303" r:id="rId18"/>
    <p:sldId id="285" r:id="rId19"/>
    <p:sldId id="28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698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805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34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702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542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43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400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44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69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362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57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FE57-BFE4-4BEF-BF7F-C11B6C22A16F}" type="datetimeFigureOut">
              <a:rPr lang="en-CA" smtClean="0"/>
              <a:t>2023-03-09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050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ac-aspc.gc.ca/" TargetMode="External"/><Relationship Id="rId3" Type="http://schemas.openxmlformats.org/officeDocument/2006/relationships/hyperlink" Target="https://www.health.gov.on.ca/en/pro/programs/publichealth/enviro/docs/training_manual.pdf" TargetMode="External"/><Relationship Id="rId7" Type="http://schemas.openxmlformats.org/officeDocument/2006/relationships/hyperlink" Target="https://www.heartandstroke.ca/" TargetMode="External"/><Relationship Id="rId2" Type="http://schemas.openxmlformats.org/officeDocument/2006/relationships/hyperlink" Target="https://www.aboutkidshealth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ja.ca/en" TargetMode="External"/><Relationship Id="rId5" Type="http://schemas.openxmlformats.org/officeDocument/2006/relationships/hyperlink" Target="https://www.redcross.ca/" TargetMode="External"/><Relationship Id="rId4" Type="http://schemas.openxmlformats.org/officeDocument/2006/relationships/hyperlink" Target="https://www.canada.ca/en/public-health.html" TargetMode="External"/><Relationship Id="rId9" Type="http://schemas.openxmlformats.org/officeDocument/2006/relationships/hyperlink" Target="http://www.adventistontario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gov.on.ca/en/pro/programs/publichealth/enviro/docs/training_manual.pdf" TargetMode="External"/><Relationship Id="rId2" Type="http://schemas.openxmlformats.org/officeDocument/2006/relationships/hyperlink" Target="https://www.health.gov.on.ca/fr/pro/programs/publichealth/enviro/docs/training_manual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latin typeface="Arial Narrow" panose="020B0606020202030204" pitchFamily="34" charset="0"/>
              </a:rPr>
              <a:t>Best Practices for </a:t>
            </a:r>
            <a:r>
              <a:rPr lang="en-CA" sz="4400" b="1" dirty="0" smtClean="0">
                <a:latin typeface="Arial Narrow" panose="020B0606020202030204" pitchFamily="34" charset="0"/>
              </a:rPr>
              <a:t/>
            </a:r>
            <a:br>
              <a:rPr lang="en-CA" sz="4400" b="1" dirty="0" smtClean="0">
                <a:latin typeface="Arial Narrow" panose="020B0606020202030204" pitchFamily="34" charset="0"/>
              </a:rPr>
            </a:br>
            <a:r>
              <a:rPr lang="en-CA" sz="4400" b="1" dirty="0" smtClean="0">
                <a:latin typeface="Arial Narrow" panose="020B0606020202030204" pitchFamily="34" charset="0"/>
              </a:rPr>
              <a:t>Health </a:t>
            </a:r>
            <a:r>
              <a:rPr lang="en-CA" sz="4400" b="1" dirty="0">
                <a:latin typeface="Arial Narrow" panose="020B0606020202030204" pitchFamily="34" charset="0"/>
              </a:rPr>
              <a:t>at </a:t>
            </a:r>
            <a:r>
              <a:rPr lang="en-CA" sz="4400" b="1" dirty="0" smtClean="0">
                <a:latin typeface="Arial Narrow" panose="020B0606020202030204" pitchFamily="34" charset="0"/>
              </a:rPr>
              <a:t>VBS</a:t>
            </a:r>
            <a:r>
              <a:rPr lang="en-CA" sz="4000" b="1" dirty="0" smtClean="0">
                <a:latin typeface="Arial Narrow" panose="020B0606020202030204" pitchFamily="34" charset="0"/>
              </a:rPr>
              <a:t/>
            </a:r>
            <a:br>
              <a:rPr lang="en-CA" sz="4000" b="1" dirty="0" smtClean="0">
                <a:latin typeface="Arial Narrow" panose="020B0606020202030204" pitchFamily="34" charset="0"/>
              </a:rPr>
            </a:br>
            <a:endParaRPr lang="en-CA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sz="3200" b="1" dirty="0" smtClean="0"/>
              <a:t>Maria McClean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2767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/>
              <a:t>Emergency </a:t>
            </a:r>
            <a:r>
              <a:rPr lang="en-CA" sz="4000" b="1" dirty="0" smtClean="0"/>
              <a:t>Treatment -</a:t>
            </a:r>
            <a:r>
              <a:rPr lang="en-CA" sz="4000" b="1" dirty="0"/>
              <a:t/>
            </a:r>
            <a:br>
              <a:rPr lang="en-CA" sz="4000" b="1" dirty="0"/>
            </a:br>
            <a:r>
              <a:rPr lang="en-CA" sz="4000" b="1" dirty="0"/>
              <a:t>Epinephrine  Auto-Injectors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1232" y="4682331"/>
            <a:ext cx="10515600" cy="4351338"/>
          </a:xfrm>
        </p:spPr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pPr algn="ctr"/>
            <a:endParaRPr lang="en-CA" dirty="0"/>
          </a:p>
        </p:txBody>
      </p:sp>
      <p:pic>
        <p:nvPicPr>
          <p:cNvPr id="1028" name="Picture 4" descr="https://miro.medium.com/max/1060/1*SKVV3BRW1bOPzk5DrxwbiA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" t="4259" r="2258" b="3608"/>
          <a:stretch/>
        </p:blipFill>
        <p:spPr bwMode="auto">
          <a:xfrm>
            <a:off x="1071619" y="2065794"/>
            <a:ext cx="5027867" cy="24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5" descr="https://i.cbc.ca/1.3112906.1434289653!/fileImage/httpImage/image.jpg_gen/derivatives/16x9_780/allerject.jpg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8" r="19963"/>
          <a:stretch/>
        </p:blipFill>
        <p:spPr bwMode="auto">
          <a:xfrm>
            <a:off x="6682880" y="2015461"/>
            <a:ext cx="3636000" cy="381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70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CA" sz="4000" dirty="0" smtClean="0"/>
              <a:t>Persons </a:t>
            </a:r>
            <a:r>
              <a:rPr lang="en-CA" sz="4000" dirty="0"/>
              <a:t>responsible for food preparation should be aware of food and product labels to identify allergens in order to be food </a:t>
            </a:r>
            <a:r>
              <a:rPr lang="en-CA" sz="4000" dirty="0" smtClean="0"/>
              <a:t>safe</a:t>
            </a:r>
          </a:p>
          <a:p>
            <a:pPr lvl="0"/>
            <a:r>
              <a:rPr lang="en-CA" sz="4000" dirty="0" smtClean="0"/>
              <a:t>Anyone </a:t>
            </a:r>
            <a:r>
              <a:rPr lang="en-CA" sz="4000" dirty="0"/>
              <a:t>c</a:t>
            </a:r>
            <a:r>
              <a:rPr lang="en-US" sz="4000" dirty="0"/>
              <a:t>an have an anaphylactic reaction if utensils and equipment used for items to which persons are allergic are not cleaned thoroughly before they are used in other food preparation. Cross-contamination must be avoided!!!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2387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sz="4900" b="1" dirty="0" smtClean="0"/>
              <a:t/>
            </a:r>
            <a:br>
              <a:rPr lang="en-CA" sz="4900" b="1" dirty="0" smtClean="0"/>
            </a:br>
            <a:r>
              <a:rPr lang="en-CA" sz="4900" b="1" dirty="0" smtClean="0"/>
              <a:t>Reminders </a:t>
            </a:r>
            <a:r>
              <a:rPr lang="en-CA" sz="4900" b="1" dirty="0"/>
              <a:t>for </a:t>
            </a:r>
            <a:r>
              <a:rPr lang="en-CA" sz="4900" b="1" dirty="0" smtClean="0"/>
              <a:t>Snack Times</a:t>
            </a:r>
            <a:r>
              <a:rPr lang="en-CA" sz="4000" dirty="0"/>
              <a:t/>
            </a:r>
            <a:br>
              <a:rPr lang="en-CA" sz="4000" dirty="0"/>
            </a:b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4000" b="1" dirty="0"/>
              <a:t>Preventing Choking in </a:t>
            </a:r>
            <a:r>
              <a:rPr lang="en-CA" sz="4000" b="1" dirty="0" smtClean="0"/>
              <a:t>Toddlers </a:t>
            </a:r>
            <a:r>
              <a:rPr lang="en-CA" sz="4000" b="1" dirty="0"/>
              <a:t>and </a:t>
            </a:r>
            <a:r>
              <a:rPr lang="en-CA" sz="4000" b="1" dirty="0" smtClean="0"/>
              <a:t>Preschoolers  </a:t>
            </a:r>
            <a:r>
              <a:rPr lang="en-CA" sz="1800" u="sng" dirty="0" smtClean="0">
                <a:hlinkClick r:id="rId2"/>
              </a:rPr>
              <a:t>www.aboutkidshealth.ca</a:t>
            </a:r>
            <a:endParaRPr lang="en-CA" sz="1800" u="sng" dirty="0" smtClean="0"/>
          </a:p>
          <a:p>
            <a:r>
              <a:rPr lang="en-CA" sz="4000" dirty="0" smtClean="0"/>
              <a:t>Choking </a:t>
            </a:r>
            <a:r>
              <a:rPr lang="en-CA" sz="4000" dirty="0"/>
              <a:t>is one of most preventable </a:t>
            </a:r>
            <a:r>
              <a:rPr lang="en-CA" sz="4000" dirty="0" smtClean="0"/>
              <a:t>injuries. It is a leading cause </a:t>
            </a:r>
            <a:r>
              <a:rPr lang="en-CA" sz="4000" dirty="0"/>
              <a:t>of death in </a:t>
            </a:r>
            <a:r>
              <a:rPr lang="en-CA" sz="4000" dirty="0" smtClean="0"/>
              <a:t>infants and children</a:t>
            </a:r>
          </a:p>
          <a:p>
            <a:r>
              <a:rPr lang="en-CA" sz="4000" dirty="0" smtClean="0"/>
              <a:t>Supervise </a:t>
            </a:r>
            <a:r>
              <a:rPr lang="en-CA" sz="4000" dirty="0"/>
              <a:t>children during all meal and snack times and cut potentially </a:t>
            </a:r>
            <a:r>
              <a:rPr lang="en-CA" sz="4000" dirty="0" smtClean="0"/>
              <a:t>hazardous foods </a:t>
            </a:r>
            <a:r>
              <a:rPr lang="en-CA" sz="4000" dirty="0"/>
              <a:t>into smaller bite-sized </a:t>
            </a:r>
            <a:r>
              <a:rPr lang="en-CA" sz="4000" dirty="0" smtClean="0"/>
              <a:t>pieces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6730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1800" u="sng" dirty="0">
                <a:hlinkClick r:id="rId2"/>
              </a:rPr>
              <a:t>www.aboutkidshealth.ca</a:t>
            </a:r>
            <a:r>
              <a:rPr lang="en-CA" sz="1800" u="sng" dirty="0"/>
              <a:t/>
            </a:r>
            <a:br>
              <a:rPr lang="en-CA" sz="1800" u="sng" dirty="0"/>
            </a:br>
            <a:endParaRPr lang="en-CA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sz="4000" dirty="0" smtClean="0"/>
          </a:p>
          <a:p>
            <a:r>
              <a:rPr lang="en-CA" sz="4000" dirty="0" smtClean="0"/>
              <a:t>Do </a:t>
            </a:r>
            <a:r>
              <a:rPr lang="en-CA" sz="4000" dirty="0"/>
              <a:t>not serve snacks on toothpicks or </a:t>
            </a:r>
            <a:r>
              <a:rPr lang="en-CA" sz="4000" dirty="0" smtClean="0"/>
              <a:t>skewers</a:t>
            </a:r>
          </a:p>
          <a:p>
            <a:r>
              <a:rPr lang="en-CA" sz="4000" dirty="0" smtClean="0"/>
              <a:t>Slice </a:t>
            </a:r>
            <a:r>
              <a:rPr lang="en-CA" sz="4000" dirty="0"/>
              <a:t>grapes, hot dogs and sausages </a:t>
            </a:r>
            <a:r>
              <a:rPr lang="en-CA" sz="4000" dirty="0" smtClean="0"/>
              <a:t>lengthwise</a:t>
            </a:r>
          </a:p>
          <a:p>
            <a:r>
              <a:rPr lang="en-CA" sz="4000" dirty="0" smtClean="0"/>
              <a:t>Serve carrots, apples, etc. finely chopped or grated</a:t>
            </a:r>
            <a:endParaRPr lang="en-CA" sz="4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08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1800" u="sng" dirty="0">
                <a:hlinkClick r:id="rId2"/>
              </a:rPr>
              <a:t>www.aboutkidshealth.ca</a:t>
            </a:r>
            <a:r>
              <a:rPr lang="en-CA" u="sng" dirty="0"/>
              <a:t/>
            </a:r>
            <a:br>
              <a:rPr lang="en-CA" u="sng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Do not let older children feed smaller children unless they are supervised closely </a:t>
            </a:r>
          </a:p>
          <a:p>
            <a:pPr marL="0" indent="0">
              <a:buNone/>
            </a:pPr>
            <a:endParaRPr lang="en-CA" sz="4000" dirty="0" smtClean="0"/>
          </a:p>
          <a:p>
            <a:r>
              <a:rPr lang="en-CA" sz="4000" dirty="0" smtClean="0"/>
              <a:t>Sit at a table, encourage a relaxed, safe eating environment and instruct children to chew their food well before swallowing </a:t>
            </a:r>
          </a:p>
        </p:txBody>
      </p:sp>
    </p:spTree>
    <p:extLst>
      <p:ext uri="{BB962C8B-B14F-4D97-AF65-F5344CB8AC3E}">
        <p14:creationId xmlns:p14="http://schemas.microsoft.com/office/powerpoint/2010/main" val="9958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1800" u="sng" dirty="0">
                <a:hlinkClick r:id="rId2"/>
              </a:rPr>
              <a:t>www.aboutkidshealth.ca</a:t>
            </a:r>
            <a:r>
              <a:rPr lang="en-CA" u="sng" dirty="0"/>
              <a:t/>
            </a:r>
            <a:br>
              <a:rPr lang="en-CA" u="sng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000" dirty="0" smtClean="0"/>
              <a:t>Discourage walking </a:t>
            </a:r>
            <a:r>
              <a:rPr lang="en-CA" sz="4000" dirty="0"/>
              <a:t>or running while eating </a:t>
            </a:r>
          </a:p>
          <a:p>
            <a:r>
              <a:rPr lang="en-CA" sz="4000" dirty="0"/>
              <a:t>Take care to remove any unsafe food or toys from children's reach </a:t>
            </a:r>
          </a:p>
          <a:p>
            <a:r>
              <a:rPr lang="en-CA" sz="4000" dirty="0"/>
              <a:t>Avoid using latex balloons. Use shiny foil or Mylar balloons instead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20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 smtClean="0"/>
              <a:t>Miscellaneous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CA" sz="7000" dirty="0" smtClean="0"/>
              <a:t>Instruct volunteers who are ill to </a:t>
            </a:r>
            <a:r>
              <a:rPr lang="en-CA" sz="7000" dirty="0"/>
              <a:t>stay at </a:t>
            </a:r>
            <a:r>
              <a:rPr lang="en-CA" sz="7000" dirty="0" smtClean="0"/>
              <a:t>home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7000" dirty="0" smtClean="0"/>
              <a:t>Observe children for symptoms of flu or other illnesses. Isolate them, if necessary, with supervision and contact </a:t>
            </a:r>
            <a:r>
              <a:rPr lang="en-CA" sz="7000" dirty="0"/>
              <a:t>the </a:t>
            </a:r>
            <a:r>
              <a:rPr lang="en-CA" sz="7000" dirty="0" smtClean="0"/>
              <a:t>parents/guardians asap to take them home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7000" dirty="0"/>
              <a:t>Do not administer non-prescription </a:t>
            </a:r>
            <a:r>
              <a:rPr lang="en-CA" sz="7000" dirty="0" smtClean="0"/>
              <a:t>medication</a:t>
            </a:r>
            <a:r>
              <a:rPr lang="en-CA" sz="7200" b="1" i="1" dirty="0" smtClean="0"/>
              <a:t>. (</a:t>
            </a:r>
            <a:r>
              <a:rPr lang="en-CA" sz="7000" b="1" i="1" dirty="0" smtClean="0"/>
              <a:t>This </a:t>
            </a:r>
            <a:r>
              <a:rPr lang="en-CA" sz="7000" b="1" i="1" dirty="0"/>
              <a:t>does not include emergency cases like severe allergic reactions/anaphylaxis that require immediate medical </a:t>
            </a:r>
            <a:r>
              <a:rPr lang="en-CA" sz="7000" b="1" i="1" dirty="0" smtClean="0"/>
              <a:t>attention)</a:t>
            </a:r>
            <a:endParaRPr lang="en-CA" sz="7000" dirty="0" smtClean="0"/>
          </a:p>
          <a:p>
            <a:pPr marL="0" indent="0">
              <a:buNone/>
            </a:pPr>
            <a:endParaRPr lang="en-CA" sz="7000" dirty="0"/>
          </a:p>
        </p:txBody>
      </p:sp>
    </p:spTree>
    <p:extLst>
      <p:ext uri="{BB962C8B-B14F-4D97-AF65-F5344CB8AC3E}">
        <p14:creationId xmlns:p14="http://schemas.microsoft.com/office/powerpoint/2010/main" val="40013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Do not use alcohol, hydrogen peroxide on cuts and bruises.  These destroy tissue and delay healing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Do not use antibiotic </a:t>
            </a:r>
            <a:r>
              <a:rPr lang="en-CA" sz="4000" dirty="0"/>
              <a:t>creams on minor cuts and bruises</a:t>
            </a:r>
            <a:r>
              <a:rPr lang="en-CA" sz="4000" dirty="0" smtClean="0"/>
              <a:t>. Children may be allergic </a:t>
            </a:r>
            <a:r>
              <a:rPr lang="en-CA" sz="4000" dirty="0"/>
              <a:t>to </a:t>
            </a:r>
            <a:r>
              <a:rPr lang="en-CA" sz="4000" dirty="0" smtClean="0"/>
              <a:t>them</a:t>
            </a:r>
            <a:endParaRPr lang="en-CA" sz="40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Review treatment for falls, head injury, concussion, seizures, etc. (See resources</a:t>
            </a:r>
            <a:r>
              <a:rPr lang="en-CA" sz="4000" b="1" dirty="0"/>
              <a:t> **</a:t>
            </a:r>
            <a:r>
              <a:rPr lang="en-CA" sz="4000" dirty="0"/>
              <a:t> 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Keep children hydrated (preferably with water)</a:t>
            </a:r>
          </a:p>
          <a:p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1499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sz="4000" b="1" dirty="0" smtClean="0"/>
              <a:t/>
            </a:r>
            <a:br>
              <a:rPr lang="en-CA" sz="4000" b="1" dirty="0" smtClean="0"/>
            </a:br>
            <a:r>
              <a:rPr lang="en-CA" sz="4000" b="1" dirty="0" smtClean="0"/>
              <a:t>Miscellaneous</a:t>
            </a:r>
            <a:r>
              <a:rPr lang="en-CA" sz="4000" b="1" dirty="0"/>
              <a:t/>
            </a:r>
            <a:br>
              <a:rPr lang="en-CA" sz="4000" b="1" dirty="0"/>
            </a:br>
            <a:r>
              <a:rPr lang="en-CA" sz="4000" b="1" dirty="0"/>
              <a:t>Display this contact information in a prominent location</a:t>
            </a:r>
            <a:br>
              <a:rPr lang="en-CA" sz="4000" b="1" dirty="0"/>
            </a:b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sz="4000" b="1" dirty="0" smtClean="0"/>
          </a:p>
          <a:p>
            <a:pPr marL="0" indent="0" algn="ctr">
              <a:buNone/>
            </a:pPr>
            <a:endParaRPr lang="en-CA" sz="4000" b="1" dirty="0" smtClean="0"/>
          </a:p>
          <a:p>
            <a:pPr marL="0" indent="0" algn="ctr">
              <a:buNone/>
            </a:pPr>
            <a:r>
              <a:rPr lang="en-CA" sz="4000" b="1" dirty="0" smtClean="0"/>
              <a:t>Ontario </a:t>
            </a:r>
            <a:r>
              <a:rPr lang="en-CA" sz="4000" b="1" dirty="0" smtClean="0"/>
              <a:t>Poison Centre - Open </a:t>
            </a:r>
            <a:r>
              <a:rPr lang="en-CA" sz="4000" b="1" dirty="0"/>
              <a:t>24 hours </a:t>
            </a:r>
            <a:endParaRPr lang="en-CA" sz="4000" b="1" dirty="0" smtClean="0"/>
          </a:p>
          <a:p>
            <a:pPr marL="0" indent="0" algn="ctr">
              <a:buNone/>
            </a:pPr>
            <a:r>
              <a:rPr lang="en-CA" sz="4000" b="1" dirty="0" smtClean="0"/>
              <a:t>1-800-268-9017  </a:t>
            </a:r>
            <a:r>
              <a:rPr lang="en-CA" sz="4000" b="1" u="sng" dirty="0" smtClean="0"/>
              <a:t>OR</a:t>
            </a:r>
            <a:r>
              <a:rPr lang="en-CA" sz="4000" b="1" dirty="0" smtClean="0"/>
              <a:t>  416-813-5900</a:t>
            </a:r>
          </a:p>
          <a:p>
            <a:pPr marL="0" indent="0" algn="ctr">
              <a:buNone/>
            </a:pPr>
            <a:endParaRPr lang="en-CA" sz="1800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3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 smtClean="0"/>
              <a:t>Resources**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CA" u="sng" dirty="0" smtClean="0">
                <a:hlinkClick r:id="rId2"/>
              </a:rPr>
              <a:t>https</a:t>
            </a:r>
            <a:r>
              <a:rPr lang="en-CA" u="sng" dirty="0">
                <a:hlinkClick r:id="rId2"/>
              </a:rPr>
              <a:t>://www.aboutkidshealth.ca</a:t>
            </a:r>
            <a:endParaRPr lang="en-CA" dirty="0"/>
          </a:p>
          <a:p>
            <a:pPr lvl="0"/>
            <a:r>
              <a:rPr lang="en-CA" u="sng" dirty="0">
                <a:hlinkClick r:id="rId3"/>
              </a:rPr>
              <a:t>https://www.health.gov.on.ca/en/pro/programs/publichealth/enviro/docs/training_manual.pdf</a:t>
            </a:r>
            <a:endParaRPr lang="en-CA" dirty="0"/>
          </a:p>
          <a:p>
            <a:pPr lvl="0"/>
            <a:r>
              <a:rPr lang="en-CA" u="sng" dirty="0">
                <a:hlinkClick r:id="rId4"/>
              </a:rPr>
              <a:t>https://www.canada.ca/en/public-health.html</a:t>
            </a:r>
            <a:endParaRPr lang="en-CA" dirty="0"/>
          </a:p>
          <a:p>
            <a:pPr lvl="0"/>
            <a:r>
              <a:rPr lang="en-CA" u="sng" dirty="0">
                <a:hlinkClick r:id="rId5"/>
              </a:rPr>
              <a:t>https://www.redcross.ca/</a:t>
            </a:r>
            <a:endParaRPr lang="en-CA" dirty="0"/>
          </a:p>
          <a:p>
            <a:pPr lvl="0"/>
            <a:r>
              <a:rPr lang="en-CA" u="sng" dirty="0">
                <a:hlinkClick r:id="rId6"/>
              </a:rPr>
              <a:t>https://www.sja.ca/en</a:t>
            </a:r>
            <a:endParaRPr lang="en-CA" dirty="0"/>
          </a:p>
          <a:p>
            <a:pPr lvl="0"/>
            <a:r>
              <a:rPr lang="en-CA" u="sng" dirty="0">
                <a:hlinkClick r:id="rId7"/>
              </a:rPr>
              <a:t>https://www.heartandstroke.ca/</a:t>
            </a:r>
            <a:endParaRPr lang="en-CA" dirty="0"/>
          </a:p>
          <a:p>
            <a:pPr lvl="0"/>
            <a:r>
              <a:rPr lang="en-CA" u="sng" dirty="0">
                <a:hlinkClick r:id="rId8"/>
              </a:rPr>
              <a:t>www.phac-aspc.gc.ca</a:t>
            </a:r>
            <a:r>
              <a:rPr lang="en-CA" dirty="0" smtClean="0"/>
              <a:t>.</a:t>
            </a:r>
          </a:p>
          <a:p>
            <a:pPr lvl="0"/>
            <a:r>
              <a:rPr lang="en-CA" dirty="0" smtClean="0">
                <a:hlinkClick r:id="rId9"/>
              </a:rPr>
              <a:t>www.adventistontario.org</a:t>
            </a:r>
            <a:r>
              <a:rPr lang="en-CA" dirty="0" smtClean="0"/>
              <a:t> (Health Ministries)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65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 smtClean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6600" dirty="0" smtClean="0"/>
              <a:t>Create </a:t>
            </a:r>
            <a:r>
              <a:rPr lang="en-CA" sz="6600" dirty="0"/>
              <a:t>safe spaces </a:t>
            </a:r>
            <a:endParaRPr lang="en-CA" sz="6600" dirty="0" smtClean="0"/>
          </a:p>
          <a:p>
            <a:pPr marL="0" indent="0" algn="ctr">
              <a:buNone/>
            </a:pPr>
            <a:r>
              <a:rPr lang="en-CA" sz="6600" dirty="0" smtClean="0"/>
              <a:t>for </a:t>
            </a:r>
            <a:r>
              <a:rPr lang="en-CA" sz="6600" dirty="0"/>
              <a:t>children</a:t>
            </a:r>
          </a:p>
          <a:p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5754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 smtClean="0">
                <a:latin typeface="Arial Narrow" panose="020B0606020202030204" pitchFamily="34" charset="0"/>
              </a:rPr>
              <a:t>Reminders</a:t>
            </a:r>
            <a:endParaRPr lang="en-CA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5" y="1817461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CA" sz="4400" dirty="0"/>
              <a:t>Follow all pandemic </a:t>
            </a:r>
            <a:r>
              <a:rPr lang="en-CA" sz="4400" dirty="0" smtClean="0"/>
              <a:t>protocols</a:t>
            </a:r>
            <a:endParaRPr lang="en-CA" sz="4300" dirty="0" smtClean="0"/>
          </a:p>
          <a:p>
            <a:pPr lvl="0"/>
            <a:r>
              <a:rPr lang="en-CA" sz="4300" dirty="0" smtClean="0"/>
              <a:t>Registration forms must be completed fully </a:t>
            </a:r>
          </a:p>
          <a:p>
            <a:pPr lvl="0"/>
            <a:r>
              <a:rPr lang="en-CA" sz="4300" dirty="0" smtClean="0"/>
              <a:t>Ideally </a:t>
            </a:r>
            <a:r>
              <a:rPr lang="en-CA" sz="4300" dirty="0"/>
              <a:t>all volunteers should be certified in First </a:t>
            </a:r>
            <a:r>
              <a:rPr lang="en-CA" sz="4300" dirty="0" smtClean="0"/>
              <a:t>Aid/CPR/AED</a:t>
            </a:r>
          </a:p>
          <a:p>
            <a:pPr lvl="0"/>
            <a:r>
              <a:rPr lang="en-CA" sz="4300" dirty="0" smtClean="0"/>
              <a:t>A </a:t>
            </a:r>
            <a:r>
              <a:rPr lang="en-CA" sz="4300" dirty="0"/>
              <a:t>well-stocked First Aid </a:t>
            </a:r>
            <a:r>
              <a:rPr lang="en-CA" sz="4300" dirty="0" smtClean="0"/>
              <a:t>kit and an AED (Automated External Defibrillator)</a:t>
            </a:r>
            <a:r>
              <a:rPr lang="en-CA" sz="4300" i="1" dirty="0"/>
              <a:t> </a:t>
            </a:r>
            <a:r>
              <a:rPr lang="en-CA" sz="4300" dirty="0" smtClean="0"/>
              <a:t>should </a:t>
            </a:r>
            <a:r>
              <a:rPr lang="en-CA" sz="4300" dirty="0"/>
              <a:t>be on the </a:t>
            </a:r>
            <a:r>
              <a:rPr lang="en-CA" sz="4300" dirty="0" smtClean="0"/>
              <a:t>premises</a:t>
            </a:r>
          </a:p>
          <a:p>
            <a:r>
              <a:rPr lang="en-CA" sz="4300" dirty="0" smtClean="0"/>
              <a:t>Have </a:t>
            </a:r>
            <a:r>
              <a:rPr lang="en-CA" sz="4300" dirty="0"/>
              <a:t>a clear path to all exits </a:t>
            </a:r>
            <a:endParaRPr lang="en-CA" sz="4300" dirty="0" smtClean="0"/>
          </a:p>
          <a:p>
            <a:r>
              <a:rPr lang="en-CA" sz="4300" dirty="0"/>
              <a:t>Do not use sharp objects for craft </a:t>
            </a:r>
          </a:p>
          <a:p>
            <a:pPr lvl="0"/>
            <a:endParaRPr lang="en-CA" sz="4300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891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Reminders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CA" sz="4000" dirty="0" smtClean="0"/>
              <a:t>If serving food, pay attention to food safety</a:t>
            </a:r>
          </a:p>
          <a:p>
            <a:pPr lvl="0"/>
            <a:r>
              <a:rPr lang="en-CA" sz="4000" dirty="0" smtClean="0"/>
              <a:t>Volunteers should become certified as food handlers. For the training manual and certification information in French and English, check this site:</a:t>
            </a:r>
          </a:p>
          <a:p>
            <a:pPr marL="0" indent="0">
              <a:buNone/>
            </a:pPr>
            <a:r>
              <a:rPr lang="en-CA" sz="3500" u="sng" dirty="0" smtClean="0">
                <a:hlinkClick r:id="rId2"/>
              </a:rPr>
              <a:t>https</a:t>
            </a:r>
            <a:r>
              <a:rPr lang="en-CA" sz="3500" u="sng" dirty="0">
                <a:hlinkClick r:id="rId2"/>
              </a:rPr>
              <a:t>://www.health.gov.on.ca/fr/pro/programs/publichealth/enviro/docs/training_manual.pdf</a:t>
            </a:r>
            <a:r>
              <a:rPr lang="en-CA" sz="3500" dirty="0"/>
              <a:t> </a:t>
            </a:r>
            <a:endParaRPr lang="en-CA" sz="3500" dirty="0" smtClean="0"/>
          </a:p>
          <a:p>
            <a:pPr marL="0" indent="0">
              <a:buNone/>
            </a:pPr>
            <a:r>
              <a:rPr lang="en-CA" sz="3500" u="sng" dirty="0">
                <a:hlinkClick r:id="rId3"/>
              </a:rPr>
              <a:t>https://www.health.gov.on.ca/en/pro/programs/publichealth/enviro/docs/training_manual.pdf</a:t>
            </a:r>
            <a:endParaRPr lang="en-CA" sz="3500" u="sng" dirty="0"/>
          </a:p>
          <a:p>
            <a:pPr marL="0" indent="0">
              <a:buNone/>
            </a:pPr>
            <a:endParaRPr lang="en-CA" sz="3500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lvl="0" indent="0">
              <a:buNone/>
            </a:pPr>
            <a:endParaRPr lang="en-CA" dirty="0" smtClean="0"/>
          </a:p>
          <a:p>
            <a:pPr lvl="0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74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Reminders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400" b="1" dirty="0" smtClean="0"/>
              <a:t>Identify children and volunteers</a:t>
            </a:r>
          </a:p>
          <a:p>
            <a:pPr marL="0" indent="0" algn="ctr">
              <a:buNone/>
            </a:pPr>
            <a:r>
              <a:rPr lang="en-CA" sz="4400" b="1" dirty="0" smtClean="0"/>
              <a:t>with food sensitivities and allergies</a:t>
            </a:r>
            <a:endParaRPr lang="en-CA" sz="4400" b="1" dirty="0"/>
          </a:p>
        </p:txBody>
      </p:sp>
    </p:spTree>
    <p:extLst>
      <p:ext uri="{BB962C8B-B14F-4D97-AF65-F5344CB8AC3E}">
        <p14:creationId xmlns:p14="http://schemas.microsoft.com/office/powerpoint/2010/main" val="1175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Emergency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sz="4000" b="1" dirty="0" smtClean="0"/>
          </a:p>
          <a:p>
            <a:pPr marL="0" indent="0" algn="ctr">
              <a:buNone/>
            </a:pPr>
            <a:r>
              <a:rPr lang="en-CA" sz="4000" b="1" dirty="0" smtClean="0"/>
              <a:t>9-1-1</a:t>
            </a:r>
          </a:p>
          <a:p>
            <a:pPr marL="0" indent="0" algn="ctr">
              <a:buNone/>
            </a:pPr>
            <a:endParaRPr lang="en-CA" sz="4000" b="1" dirty="0"/>
          </a:p>
          <a:p>
            <a:pPr marL="0" indent="0" algn="ctr">
              <a:buNone/>
            </a:pPr>
            <a:r>
              <a:rPr lang="en-CA" sz="4000" b="1" dirty="0" smtClean="0"/>
              <a:t>TELEHEALTH </a:t>
            </a:r>
            <a:r>
              <a:rPr lang="en-CA" sz="4000" b="1" dirty="0"/>
              <a:t>ONTARIO - 1-866-797-0000</a:t>
            </a:r>
          </a:p>
          <a:p>
            <a:pPr marL="0" indent="0" algn="ctr">
              <a:buNone/>
            </a:pP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24940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CA" sz="4000" b="1" dirty="0" smtClean="0"/>
              <a:t>Anaphylaxis – severe </a:t>
            </a:r>
            <a:r>
              <a:rPr lang="en-CA" sz="4000" b="1" dirty="0"/>
              <a:t>allergic reaction </a:t>
            </a:r>
            <a:r>
              <a:rPr lang="en-CA" sz="5400" dirty="0"/>
              <a:t/>
            </a:r>
            <a:br>
              <a:rPr lang="en-CA" sz="5400" dirty="0"/>
            </a:b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dirty="0" smtClean="0"/>
              <a:t> </a:t>
            </a:r>
            <a:r>
              <a:rPr lang="en-CA" sz="4000" b="1" dirty="0"/>
              <a:t>Symptoms</a:t>
            </a:r>
            <a:endParaRPr lang="en-CA" sz="40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itching </a:t>
            </a:r>
            <a:r>
              <a:rPr lang="en-CA" sz="4000" dirty="0"/>
              <a:t>(generalized or specific to the mouth and throat</a:t>
            </a:r>
            <a:r>
              <a:rPr lang="en-CA" sz="4000" dirty="0" smtClean="0"/>
              <a:t>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swelling </a:t>
            </a:r>
            <a:r>
              <a:rPr lang="en-CA" sz="4000" dirty="0"/>
              <a:t>of the lips and/or </a:t>
            </a:r>
            <a:r>
              <a:rPr lang="en-CA" sz="4000" dirty="0" smtClean="0"/>
              <a:t>tongue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hoarseness</a:t>
            </a:r>
            <a:r>
              <a:rPr lang="en-CA" sz="4000" dirty="0"/>
              <a:t>, tightness or closure of the throat, shortness of breath, </a:t>
            </a:r>
            <a:r>
              <a:rPr lang="en-CA" sz="4000" dirty="0" smtClean="0"/>
              <a:t>coughing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1611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Anaphylaxis – </a:t>
            </a:r>
            <a:r>
              <a:rPr lang="en-CA" sz="4000" b="1" dirty="0" smtClean="0"/>
              <a:t>Symptoms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difficulty swallowing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hives, redness and swelling of the skin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slurred speech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wheezing, weak pulse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nausea, dizziness, vomiting, diarrhea and cramps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522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b="1" dirty="0" smtClean="0"/>
              <a:t>9-1-1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000" b="1" dirty="0"/>
              <a:t>Anaphylaxis is </a:t>
            </a:r>
            <a:r>
              <a:rPr lang="en-CA" sz="4000" b="1" dirty="0" smtClean="0"/>
              <a:t>unpredictable and seconds </a:t>
            </a:r>
            <a:r>
              <a:rPr lang="en-CA" sz="4000" b="1" dirty="0"/>
              <a:t>count!! </a:t>
            </a:r>
            <a:r>
              <a:rPr lang="en-CA" sz="4000" b="1" dirty="0" smtClean="0"/>
              <a:t> Act </a:t>
            </a:r>
            <a:r>
              <a:rPr lang="en-CA" sz="4000" b="1" dirty="0"/>
              <a:t>fast and call 9-1-1 </a:t>
            </a:r>
            <a:r>
              <a:rPr lang="en-CA" sz="4000" b="1" dirty="0" smtClean="0"/>
              <a:t>immediately even </a:t>
            </a:r>
            <a:r>
              <a:rPr lang="en-CA" sz="4000" b="1" dirty="0"/>
              <a:t>after using epinephrine since a second reaction may </a:t>
            </a:r>
            <a:r>
              <a:rPr lang="en-CA" sz="4000" b="1" dirty="0" smtClean="0"/>
              <a:t>occur</a:t>
            </a:r>
            <a:endParaRPr lang="en-CA" sz="4000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80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18829</TotalTime>
  <Words>600</Words>
  <Application>Microsoft Office PowerPoint</Application>
  <PresentationFormat>Widescreen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Narrow</vt:lpstr>
      <vt:lpstr>Gill Sans MT</vt:lpstr>
      <vt:lpstr>Wingdings</vt:lpstr>
      <vt:lpstr>Office Theme</vt:lpstr>
      <vt:lpstr>Best Practices for  Health at VBS </vt:lpstr>
      <vt:lpstr>PowerPoint Presentation</vt:lpstr>
      <vt:lpstr>Reminders</vt:lpstr>
      <vt:lpstr>Reminders</vt:lpstr>
      <vt:lpstr>Reminders</vt:lpstr>
      <vt:lpstr>Emergency Numbers</vt:lpstr>
      <vt:lpstr>Anaphylaxis – severe allergic reaction  </vt:lpstr>
      <vt:lpstr>Anaphylaxis – Symptoms</vt:lpstr>
      <vt:lpstr>9-1-1</vt:lpstr>
      <vt:lpstr>Emergency Treatment - Epinephrine  Auto-Injectors</vt:lpstr>
      <vt:lpstr>PowerPoint Presentation</vt:lpstr>
      <vt:lpstr> Reminders for Snack Times </vt:lpstr>
      <vt:lpstr>www.aboutkidshealth.ca </vt:lpstr>
      <vt:lpstr>www.aboutkidshealth.ca </vt:lpstr>
      <vt:lpstr>www.aboutkidshealth.ca </vt:lpstr>
      <vt:lpstr>Miscellaneous</vt:lpstr>
      <vt:lpstr>PowerPoint Presentation</vt:lpstr>
      <vt:lpstr> Miscellaneous Display this contact information in a prominent location </vt:lpstr>
      <vt:lpstr>Resources**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Health at VBS</dc:title>
  <dc:creator>McClean, Maria</dc:creator>
  <cp:lastModifiedBy>McClean, Maria</cp:lastModifiedBy>
  <cp:revision>110</cp:revision>
  <dcterms:created xsi:type="dcterms:W3CDTF">2022-03-09T02:49:53Z</dcterms:created>
  <dcterms:modified xsi:type="dcterms:W3CDTF">2023-03-09T17:25:42Z</dcterms:modified>
</cp:coreProperties>
</file>