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60" r:id="rId4"/>
    <p:sldId id="265" r:id="rId5"/>
    <p:sldId id="261" r:id="rId6"/>
    <p:sldId id="262" r:id="rId7"/>
    <p:sldId id="259" r:id="rId8"/>
    <p:sldId id="263" r:id="rId9"/>
    <p:sldId id="264" r:id="rId10"/>
    <p:sldId id="266" r:id="rId11"/>
    <p:sldId id="267" r:id="rId12"/>
    <p:sldId id="275" r:id="rId13"/>
    <p:sldId id="268" r:id="rId14"/>
    <p:sldId id="277" r:id="rId15"/>
    <p:sldId id="276" r:id="rId16"/>
    <p:sldId id="287" r:id="rId17"/>
    <p:sldId id="313" r:id="rId18"/>
    <p:sldId id="278" r:id="rId19"/>
    <p:sldId id="279" r:id="rId20"/>
    <p:sldId id="280" r:id="rId21"/>
    <p:sldId id="281" r:id="rId22"/>
    <p:sldId id="282" r:id="rId23"/>
    <p:sldId id="286" r:id="rId24"/>
    <p:sldId id="283" r:id="rId25"/>
    <p:sldId id="284" r:id="rId26"/>
    <p:sldId id="257"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048" autoAdjust="0"/>
  </p:normalViewPr>
  <p:slideViewPr>
    <p:cSldViewPr snapToGrid="0">
      <p:cViewPr varScale="1">
        <p:scale>
          <a:sx n="44" d="100"/>
          <a:sy n="44" d="100"/>
        </p:scale>
        <p:origin x="15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8F219-BE79-42D3-950F-5CE18998E858}" type="datetimeFigureOut">
              <a:rPr lang="en-CA" smtClean="0"/>
              <a:t>2023-03-06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59686-065B-4D53-9E6D-33B45060E0A2}" type="slidenum">
              <a:rPr lang="en-CA" smtClean="0"/>
              <a:t>‹#›</a:t>
            </a:fld>
            <a:endParaRPr lang="en-CA"/>
          </a:p>
        </p:txBody>
      </p:sp>
    </p:spTree>
    <p:extLst>
      <p:ext uri="{BB962C8B-B14F-4D97-AF65-F5344CB8AC3E}">
        <p14:creationId xmlns:p14="http://schemas.microsoft.com/office/powerpoint/2010/main" val="30974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2</a:t>
            </a:fld>
            <a:endParaRPr lang="en-CA"/>
          </a:p>
        </p:txBody>
      </p:sp>
    </p:spTree>
    <p:extLst>
      <p:ext uri="{BB962C8B-B14F-4D97-AF65-F5344CB8AC3E}">
        <p14:creationId xmlns:p14="http://schemas.microsoft.com/office/powerpoint/2010/main" val="3450722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Fiercely Faithful Complete Kit Includes</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Director’s Guide</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Station Manuals</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Music DVD and CD</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Opening and closing skit videos</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Mission video</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Bible Station Puppet Video</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Sample Travel Pal </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Resting Point posters</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Bible Promise posters</a:t>
            </a:r>
          </a:p>
          <a:p>
            <a:pPr marL="348112" indent="-348112">
              <a:lnSpc>
                <a:spcPct val="107000"/>
              </a:lnSpc>
              <a:buFont typeface="Arial" panose="020B0604020202020204" pitchFamily="34" charset="0"/>
              <a:buChar char="•"/>
              <a:tabLst>
                <a:tab pos="464149" algn="l"/>
              </a:tabLst>
            </a:pPr>
            <a:r>
              <a:rPr lang="en-US" dirty="0">
                <a:latin typeface="Calibri" panose="020F0502020204030204" pitchFamily="34" charset="0"/>
                <a:ea typeface="Calibri" panose="020F0502020204030204" pitchFamily="34" charset="0"/>
                <a:cs typeface="Times New Roman" panose="02020603050405020304" pitchFamily="18" charset="0"/>
              </a:rPr>
              <a:t>Station posters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Times New Roman" panose="02020603050405020304" pitchFamily="18" charset="0"/>
              </a:rPr>
              <a:t>Kits available in English &amp; Spanish</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8294F2-4CB3-4C1F-978A-815AF068ACFD}" type="slidenum">
              <a:rPr lang="en-US" smtClean="0"/>
              <a:t>16</a:t>
            </a:fld>
            <a:endParaRPr lang="en-US"/>
          </a:p>
        </p:txBody>
      </p:sp>
    </p:spTree>
    <p:extLst>
      <p:ext uri="{BB962C8B-B14F-4D97-AF65-F5344CB8AC3E}">
        <p14:creationId xmlns:p14="http://schemas.microsoft.com/office/powerpoint/2010/main" val="109578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PPT)</a:t>
            </a:r>
          </a:p>
          <a:p>
            <a:endParaRPr lang="en-US" dirty="0"/>
          </a:p>
        </p:txBody>
      </p:sp>
      <p:sp>
        <p:nvSpPr>
          <p:cNvPr id="4" name="Slide Number Placeholder 3"/>
          <p:cNvSpPr>
            <a:spLocks noGrp="1"/>
          </p:cNvSpPr>
          <p:nvPr>
            <p:ph type="sldNum" sz="quarter" idx="5"/>
          </p:nvPr>
        </p:nvSpPr>
        <p:spPr/>
        <p:txBody>
          <a:bodyPr/>
          <a:lstStyle/>
          <a:p>
            <a:fld id="{5F8294F2-4CB3-4C1F-978A-815AF068ACFD}" type="slidenum">
              <a:rPr lang="en-US" smtClean="0"/>
              <a:t>17</a:t>
            </a:fld>
            <a:endParaRPr lang="en-US"/>
          </a:p>
        </p:txBody>
      </p:sp>
    </p:spTree>
    <p:extLst>
      <p:ext uri="{BB962C8B-B14F-4D97-AF65-F5344CB8AC3E}">
        <p14:creationId xmlns:p14="http://schemas.microsoft.com/office/powerpoint/2010/main" val="3063087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Suggestion could be if you have youth volunteers and the need their volunteer community hours for high school and even potential employment – have certificates that include their hours given to them at the celebration – so that they have something tangible to verify their participation</a:t>
            </a:r>
          </a:p>
        </p:txBody>
      </p:sp>
      <p:sp>
        <p:nvSpPr>
          <p:cNvPr id="4" name="Slide Number Placeholder 3"/>
          <p:cNvSpPr>
            <a:spLocks noGrp="1"/>
          </p:cNvSpPr>
          <p:nvPr>
            <p:ph type="sldNum" sz="quarter" idx="5"/>
          </p:nvPr>
        </p:nvSpPr>
        <p:spPr/>
        <p:txBody>
          <a:bodyPr/>
          <a:lstStyle/>
          <a:p>
            <a:fld id="{AB859686-065B-4D53-9E6D-33B45060E0A2}" type="slidenum">
              <a:rPr lang="en-CA" smtClean="0"/>
              <a:t>20</a:t>
            </a:fld>
            <a:endParaRPr lang="en-CA"/>
          </a:p>
        </p:txBody>
      </p:sp>
    </p:spTree>
    <p:extLst>
      <p:ext uri="{BB962C8B-B14F-4D97-AF65-F5344CB8AC3E}">
        <p14:creationId xmlns:p14="http://schemas.microsoft.com/office/powerpoint/2010/main" val="140651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22</a:t>
            </a:fld>
            <a:endParaRPr lang="en-CA"/>
          </a:p>
        </p:txBody>
      </p:sp>
    </p:spTree>
    <p:extLst>
      <p:ext uri="{BB962C8B-B14F-4D97-AF65-F5344CB8AC3E}">
        <p14:creationId xmlns:p14="http://schemas.microsoft.com/office/powerpoint/2010/main" val="425753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27</a:t>
            </a:fld>
            <a:endParaRPr lang="en-CA"/>
          </a:p>
        </p:txBody>
      </p:sp>
    </p:spTree>
    <p:extLst>
      <p:ext uri="{BB962C8B-B14F-4D97-AF65-F5344CB8AC3E}">
        <p14:creationId xmlns:p14="http://schemas.microsoft.com/office/powerpoint/2010/main" val="412095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VBS Program is created with Trauma informed focus, with the understanding that some of the children in ways have experienced some form of Trauma. </a:t>
            </a:r>
          </a:p>
        </p:txBody>
      </p:sp>
      <p:sp>
        <p:nvSpPr>
          <p:cNvPr id="4" name="Slide Number Placeholder 3"/>
          <p:cNvSpPr>
            <a:spLocks noGrp="1"/>
          </p:cNvSpPr>
          <p:nvPr>
            <p:ph type="sldNum" sz="quarter" idx="5"/>
          </p:nvPr>
        </p:nvSpPr>
        <p:spPr/>
        <p:txBody>
          <a:bodyPr/>
          <a:lstStyle/>
          <a:p>
            <a:fld id="{AB859686-065B-4D53-9E6D-33B45060E0A2}" type="slidenum">
              <a:rPr lang="en-CA" smtClean="0"/>
              <a:t>3</a:t>
            </a:fld>
            <a:endParaRPr lang="en-CA"/>
          </a:p>
        </p:txBody>
      </p:sp>
    </p:spTree>
    <p:extLst>
      <p:ext uri="{BB962C8B-B14F-4D97-AF65-F5344CB8AC3E}">
        <p14:creationId xmlns:p14="http://schemas.microsoft.com/office/powerpoint/2010/main" val="22070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4</a:t>
            </a:fld>
            <a:endParaRPr lang="en-CA"/>
          </a:p>
        </p:txBody>
      </p:sp>
    </p:spTree>
    <p:extLst>
      <p:ext uri="{BB962C8B-B14F-4D97-AF65-F5344CB8AC3E}">
        <p14:creationId xmlns:p14="http://schemas.microsoft.com/office/powerpoint/2010/main" val="307154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5</a:t>
            </a:fld>
            <a:endParaRPr lang="en-CA"/>
          </a:p>
        </p:txBody>
      </p:sp>
    </p:spTree>
    <p:extLst>
      <p:ext uri="{BB962C8B-B14F-4D97-AF65-F5344CB8AC3E}">
        <p14:creationId xmlns:p14="http://schemas.microsoft.com/office/powerpoint/2010/main" val="79814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Don’t Assume that children know anything about the Bible</a:t>
            </a:r>
          </a:p>
          <a:p>
            <a:pPr marL="171450" indent="-171450">
              <a:buFontTx/>
              <a:buChar char="-"/>
            </a:pPr>
            <a:r>
              <a:rPr lang="en-CA" dirty="0"/>
              <a:t>Using names is a strong way to build relationships with them</a:t>
            </a:r>
          </a:p>
          <a:p>
            <a:pPr marL="171450" indent="-171450">
              <a:buFontTx/>
              <a:buChar char="-"/>
            </a:pPr>
            <a:r>
              <a:rPr lang="en-CA" dirty="0"/>
              <a:t>Gather information from the parent/Guardian about the needs of the children and effective strategies that will support the child</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6</a:t>
            </a:fld>
            <a:endParaRPr lang="en-CA"/>
          </a:p>
        </p:txBody>
      </p:sp>
    </p:spTree>
    <p:extLst>
      <p:ext uri="{BB962C8B-B14F-4D97-AF65-F5344CB8AC3E}">
        <p14:creationId xmlns:p14="http://schemas.microsoft.com/office/powerpoint/2010/main" val="2306148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Ask for the help of the Holy Spirit, Volunteer who Value Children, Children, Supportive guardians and parents</a:t>
            </a:r>
          </a:p>
          <a:p>
            <a:pPr marL="171450" indent="-171450">
              <a:buFontTx/>
              <a:buChar char="-"/>
            </a:pPr>
            <a:r>
              <a:rPr lang="en-CA" dirty="0"/>
              <a:t>God for his purpose to be at the forefront of what you do</a:t>
            </a:r>
          </a:p>
        </p:txBody>
      </p:sp>
      <p:sp>
        <p:nvSpPr>
          <p:cNvPr id="4" name="Slide Number Placeholder 3"/>
          <p:cNvSpPr>
            <a:spLocks noGrp="1"/>
          </p:cNvSpPr>
          <p:nvPr>
            <p:ph type="sldNum" sz="quarter" idx="5"/>
          </p:nvPr>
        </p:nvSpPr>
        <p:spPr/>
        <p:txBody>
          <a:bodyPr/>
          <a:lstStyle/>
          <a:p>
            <a:fld id="{AB859686-065B-4D53-9E6D-33B45060E0A2}" type="slidenum">
              <a:rPr lang="en-CA" smtClean="0"/>
              <a:t>7</a:t>
            </a:fld>
            <a:endParaRPr lang="en-CA"/>
          </a:p>
        </p:txBody>
      </p:sp>
    </p:spTree>
    <p:extLst>
      <p:ext uri="{BB962C8B-B14F-4D97-AF65-F5344CB8AC3E}">
        <p14:creationId xmlns:p14="http://schemas.microsoft.com/office/powerpoint/2010/main" val="137216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8</a:t>
            </a:fld>
            <a:endParaRPr lang="en-CA"/>
          </a:p>
        </p:txBody>
      </p:sp>
    </p:spTree>
    <p:extLst>
      <p:ext uri="{BB962C8B-B14F-4D97-AF65-F5344CB8AC3E}">
        <p14:creationId xmlns:p14="http://schemas.microsoft.com/office/powerpoint/2010/main" val="326376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to think about protecting our children – Volunteer Screening</a:t>
            </a:r>
          </a:p>
        </p:txBody>
      </p:sp>
      <p:sp>
        <p:nvSpPr>
          <p:cNvPr id="4" name="Slide Number Placeholder 3"/>
          <p:cNvSpPr>
            <a:spLocks noGrp="1"/>
          </p:cNvSpPr>
          <p:nvPr>
            <p:ph type="sldNum" sz="quarter" idx="5"/>
          </p:nvPr>
        </p:nvSpPr>
        <p:spPr/>
        <p:txBody>
          <a:bodyPr/>
          <a:lstStyle/>
          <a:p>
            <a:fld id="{AB859686-065B-4D53-9E6D-33B45060E0A2}" type="slidenum">
              <a:rPr lang="en-CA" smtClean="0"/>
              <a:t>9</a:t>
            </a:fld>
            <a:endParaRPr lang="en-CA"/>
          </a:p>
        </p:txBody>
      </p:sp>
    </p:spTree>
    <p:extLst>
      <p:ext uri="{BB962C8B-B14F-4D97-AF65-F5344CB8AC3E}">
        <p14:creationId xmlns:p14="http://schemas.microsoft.com/office/powerpoint/2010/main" val="273045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B859686-065B-4D53-9E6D-33B45060E0A2}" type="slidenum">
              <a:rPr lang="en-CA" smtClean="0"/>
              <a:t>15</a:t>
            </a:fld>
            <a:endParaRPr lang="en-CA"/>
          </a:p>
        </p:txBody>
      </p:sp>
    </p:spTree>
    <p:extLst>
      <p:ext uri="{BB962C8B-B14F-4D97-AF65-F5344CB8AC3E}">
        <p14:creationId xmlns:p14="http://schemas.microsoft.com/office/powerpoint/2010/main" val="104667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0157-2BEA-8841-74BF-AC928EF76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36AE26-C4B6-2775-694A-00462F99F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BB9775A-B217-AB49-2580-D397058E4B41}"/>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5" name="Footer Placeholder 4">
            <a:extLst>
              <a:ext uri="{FF2B5EF4-FFF2-40B4-BE49-F238E27FC236}">
                <a16:creationId xmlns:a16="http://schemas.microsoft.com/office/drawing/2014/main" id="{2EA6C23A-B04A-93E6-941A-9A108F50C49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7E3C38-8289-22E0-5166-545EFE10A2D2}"/>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241904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0A393-40AB-1CAC-6884-9699E48B15A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606B05-6613-988C-2C14-01FE1B6AF6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BF0E700-1E69-29FF-0F93-218EECDD0C58}"/>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5" name="Footer Placeholder 4">
            <a:extLst>
              <a:ext uri="{FF2B5EF4-FFF2-40B4-BE49-F238E27FC236}">
                <a16:creationId xmlns:a16="http://schemas.microsoft.com/office/drawing/2014/main" id="{FFDE782D-AC4C-9A1E-4A9A-E70833204F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092F77-8C82-702C-FE8B-32FBF6AD0E9A}"/>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355395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C2624-4668-A2FF-57B4-D3B3C09E9F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D3181D8-0281-0E6B-7550-95ADC3DF21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E7ACE7-F90E-CB49-D675-5888496C3D7E}"/>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5" name="Footer Placeholder 4">
            <a:extLst>
              <a:ext uri="{FF2B5EF4-FFF2-40B4-BE49-F238E27FC236}">
                <a16:creationId xmlns:a16="http://schemas.microsoft.com/office/drawing/2014/main" id="{1A7B2D8A-7B0E-E14C-1484-E6888679A66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92BF3E5-CB4E-2405-742A-6D63A3DC93A7}"/>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326295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C7C1-39B4-F681-DE14-0EBE27E3942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52D0E1F-85BE-7FB3-3AE4-3621ABFC3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56DA17-9EC3-0789-6142-48D3BDBF6CA9}"/>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5" name="Footer Placeholder 4">
            <a:extLst>
              <a:ext uri="{FF2B5EF4-FFF2-40B4-BE49-F238E27FC236}">
                <a16:creationId xmlns:a16="http://schemas.microsoft.com/office/drawing/2014/main" id="{D4622A53-0992-D68D-E050-DE3412961D3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339650E-D62F-794F-C5BA-AEDCAA5A23FB}"/>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1143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DED0-ADEF-A8F9-CB56-C4E515FD90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E80E828-7058-5A2A-8C05-2E18C255C8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4721E-C730-163D-9A34-43FF27036363}"/>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5" name="Footer Placeholder 4">
            <a:extLst>
              <a:ext uri="{FF2B5EF4-FFF2-40B4-BE49-F238E27FC236}">
                <a16:creationId xmlns:a16="http://schemas.microsoft.com/office/drawing/2014/main" id="{A6A90D58-2931-2C0D-099D-A165A73FA5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79C17F4-8923-F44C-4E76-226AC41CDAF0}"/>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61580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EC2F-A592-C3DB-27B0-EB45284112C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B43C09-DEAE-CE84-2893-CF630243E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CEEC0A0-D746-C7A6-39D8-19BB7624DE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BE434C8-784B-0DB6-D665-7526E69FEB4D}"/>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6" name="Footer Placeholder 5">
            <a:extLst>
              <a:ext uri="{FF2B5EF4-FFF2-40B4-BE49-F238E27FC236}">
                <a16:creationId xmlns:a16="http://schemas.microsoft.com/office/drawing/2014/main" id="{F133B1AC-8960-ED84-4B0F-7A4358ACE03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2B1BE64-F5E1-3294-1B18-EE6AE3E1BFEF}"/>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138431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64A1-F37A-AE26-8CF2-FE309AF13F5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1B8301-82AD-6BC5-C0EF-6B5EE4A6C9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34A05E-025F-EE95-5A4D-45882EBF1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7AFE15F-7F86-EF21-503C-D84EB749B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40718-0042-7155-929F-704822D4C7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86FE08F-C8EE-3D75-39DC-BF5E5BB27B60}"/>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8" name="Footer Placeholder 7">
            <a:extLst>
              <a:ext uri="{FF2B5EF4-FFF2-40B4-BE49-F238E27FC236}">
                <a16:creationId xmlns:a16="http://schemas.microsoft.com/office/drawing/2014/main" id="{615E5FCC-397D-F27C-0633-CE0C4C10393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2F40347-A5FF-B2F6-80BB-A3476DA63312}"/>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291938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F858-E45D-82C9-301F-96A70C04A38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1D73A0B-F31B-07EF-3E02-A29FA7162F8D}"/>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4" name="Footer Placeholder 3">
            <a:extLst>
              <a:ext uri="{FF2B5EF4-FFF2-40B4-BE49-F238E27FC236}">
                <a16:creationId xmlns:a16="http://schemas.microsoft.com/office/drawing/2014/main" id="{07A7F90E-613F-EB29-DE9A-84E7B07DD35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643BC88-AF3C-17C0-1DFA-D54F9C17927C}"/>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5666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F658F0-E9F6-2846-26F6-41149BE33923}"/>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3" name="Footer Placeholder 2">
            <a:extLst>
              <a:ext uri="{FF2B5EF4-FFF2-40B4-BE49-F238E27FC236}">
                <a16:creationId xmlns:a16="http://schemas.microsoft.com/office/drawing/2014/main" id="{9FE730BE-CECE-A465-B102-029F4D86A04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78DC89F-3029-51F1-FD5B-7756F2B7E67F}"/>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3144514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F9BF-80DF-C17C-8B55-652DD1351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72C4F06-B87C-6F18-8535-9B85E0A76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3E71056-85E8-131F-BDE7-8FB9B25F6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83696-B458-0A94-576C-26A9F64978DE}"/>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6" name="Footer Placeholder 5">
            <a:extLst>
              <a:ext uri="{FF2B5EF4-FFF2-40B4-BE49-F238E27FC236}">
                <a16:creationId xmlns:a16="http://schemas.microsoft.com/office/drawing/2014/main" id="{CA1C3EC7-5EED-11F6-B8FF-B32920AE03B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D562B55-9620-555F-9FC1-BD9D848E897C}"/>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126635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89EC-4272-9CED-4134-8B0F01009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8A2254D-E72E-8BF8-A75A-26FB87C16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4749CC2-A150-CBE2-E677-120EBE40F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C835F-F186-129B-50EC-FCDD72E52E15}"/>
              </a:ext>
            </a:extLst>
          </p:cNvPr>
          <p:cNvSpPr>
            <a:spLocks noGrp="1"/>
          </p:cNvSpPr>
          <p:nvPr>
            <p:ph type="dt" sz="half" idx="10"/>
          </p:nvPr>
        </p:nvSpPr>
        <p:spPr/>
        <p:txBody>
          <a:bodyPr/>
          <a:lstStyle/>
          <a:p>
            <a:fld id="{119ADBDF-13F8-4767-AC1A-5F4BBE29CA6B}" type="datetimeFigureOut">
              <a:rPr lang="en-CA" smtClean="0"/>
              <a:t>2023-03-06</a:t>
            </a:fld>
            <a:endParaRPr lang="en-CA"/>
          </a:p>
        </p:txBody>
      </p:sp>
      <p:sp>
        <p:nvSpPr>
          <p:cNvPr id="6" name="Footer Placeholder 5">
            <a:extLst>
              <a:ext uri="{FF2B5EF4-FFF2-40B4-BE49-F238E27FC236}">
                <a16:creationId xmlns:a16="http://schemas.microsoft.com/office/drawing/2014/main" id="{30917D7B-BC45-0395-0A5D-2461F6369D4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2D8AE77-8806-7ED8-058B-EBDBC623B825}"/>
              </a:ext>
            </a:extLst>
          </p:cNvPr>
          <p:cNvSpPr>
            <a:spLocks noGrp="1"/>
          </p:cNvSpPr>
          <p:nvPr>
            <p:ph type="sldNum" sz="quarter" idx="12"/>
          </p:nvPr>
        </p:nvSpPr>
        <p:spPr/>
        <p:txBody>
          <a:bodyPr/>
          <a:lstStyle/>
          <a:p>
            <a:fld id="{6D66EA14-2B06-4DC4-842E-9E71FF6FBDCA}" type="slidenum">
              <a:rPr lang="en-CA" smtClean="0"/>
              <a:t>‹#›</a:t>
            </a:fld>
            <a:endParaRPr lang="en-CA"/>
          </a:p>
        </p:txBody>
      </p:sp>
    </p:spTree>
    <p:extLst>
      <p:ext uri="{BB962C8B-B14F-4D97-AF65-F5344CB8AC3E}">
        <p14:creationId xmlns:p14="http://schemas.microsoft.com/office/powerpoint/2010/main" val="391866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84C6D-1EE7-6793-C504-7FFC78E90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C3ABD2-916A-8319-186B-74C9A9415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BBC422-6EA6-DD2F-A8B5-6ADBFE01B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ADBDF-13F8-4767-AC1A-5F4BBE29CA6B}" type="datetimeFigureOut">
              <a:rPr lang="en-CA" smtClean="0"/>
              <a:t>2023-03-06</a:t>
            </a:fld>
            <a:endParaRPr lang="en-CA"/>
          </a:p>
        </p:txBody>
      </p:sp>
      <p:sp>
        <p:nvSpPr>
          <p:cNvPr id="5" name="Footer Placeholder 4">
            <a:extLst>
              <a:ext uri="{FF2B5EF4-FFF2-40B4-BE49-F238E27FC236}">
                <a16:creationId xmlns:a16="http://schemas.microsoft.com/office/drawing/2014/main" id="{B2280C52-2CC6-B344-3998-CBCBE5497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AC2D5C-CDEC-8D86-A2E9-B65E4520E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6EA14-2B06-4DC4-842E-9E71FF6FBDCA}" type="slidenum">
              <a:rPr lang="en-CA" smtClean="0"/>
              <a:t>‹#›</a:t>
            </a:fld>
            <a:endParaRPr lang="en-CA"/>
          </a:p>
        </p:txBody>
      </p:sp>
    </p:spTree>
    <p:extLst>
      <p:ext uri="{BB962C8B-B14F-4D97-AF65-F5344CB8AC3E}">
        <p14:creationId xmlns:p14="http://schemas.microsoft.com/office/powerpoint/2010/main" val="1838070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7E4646-1ECB-DD7A-FB13-E2B1FB76F57A}"/>
              </a:ext>
            </a:extLst>
          </p:cNvPr>
          <p:cNvPicPr>
            <a:picLocks noChangeAspect="1"/>
          </p:cNvPicPr>
          <p:nvPr/>
        </p:nvPicPr>
        <p:blipFill rotWithShape="1">
          <a:blip r:embed="rId2">
            <a:alphaModFix amt="50000"/>
          </a:blip>
          <a:srcRect t="17494" b="26256"/>
          <a:stretch/>
        </p:blipFill>
        <p:spPr>
          <a:xfrm>
            <a:off x="20" y="1"/>
            <a:ext cx="12191980" cy="6857999"/>
          </a:xfrm>
          <a:prstGeom prst="rect">
            <a:avLst/>
          </a:prstGeom>
        </p:spPr>
      </p:pic>
      <p:sp>
        <p:nvSpPr>
          <p:cNvPr id="2" name="Title 1">
            <a:extLst>
              <a:ext uri="{FF2B5EF4-FFF2-40B4-BE49-F238E27FC236}">
                <a16:creationId xmlns:a16="http://schemas.microsoft.com/office/drawing/2014/main" id="{7F274175-1F92-8D90-A302-33EEB1BD5F98}"/>
              </a:ext>
            </a:extLst>
          </p:cNvPr>
          <p:cNvSpPr>
            <a:spLocks noGrp="1"/>
          </p:cNvSpPr>
          <p:nvPr>
            <p:ph type="ctrTitle"/>
          </p:nvPr>
        </p:nvSpPr>
        <p:spPr>
          <a:xfrm>
            <a:off x="1524000" y="1122362"/>
            <a:ext cx="9144000" cy="2900518"/>
          </a:xfrm>
        </p:spPr>
        <p:txBody>
          <a:bodyPr>
            <a:normAutofit/>
          </a:bodyPr>
          <a:lstStyle/>
          <a:p>
            <a:r>
              <a:rPr lang="en-CA" sz="6600" b="1">
                <a:solidFill>
                  <a:srgbClr val="FFFFFF"/>
                </a:solidFill>
              </a:rPr>
              <a:t>Preparing for VBS </a:t>
            </a:r>
            <a:endParaRPr lang="en-CA" sz="6600" b="1" dirty="0">
              <a:solidFill>
                <a:srgbClr val="FFFFFF"/>
              </a:solidFill>
            </a:endParaRPr>
          </a:p>
        </p:txBody>
      </p:sp>
      <p:sp>
        <p:nvSpPr>
          <p:cNvPr id="3" name="Subtitle 2">
            <a:extLst>
              <a:ext uri="{FF2B5EF4-FFF2-40B4-BE49-F238E27FC236}">
                <a16:creationId xmlns:a16="http://schemas.microsoft.com/office/drawing/2014/main" id="{6258DBA2-543F-EF0E-9004-69A05A267B77}"/>
              </a:ext>
            </a:extLst>
          </p:cNvPr>
          <p:cNvSpPr>
            <a:spLocks noGrp="1"/>
          </p:cNvSpPr>
          <p:nvPr>
            <p:ph type="subTitle" idx="1"/>
          </p:nvPr>
        </p:nvSpPr>
        <p:spPr>
          <a:xfrm>
            <a:off x="1524000" y="4159404"/>
            <a:ext cx="9144000" cy="1098395"/>
          </a:xfrm>
        </p:spPr>
        <p:txBody>
          <a:bodyPr>
            <a:normAutofit/>
          </a:bodyPr>
          <a:lstStyle/>
          <a:p>
            <a:r>
              <a:rPr lang="en-CA" sz="3600" dirty="0">
                <a:solidFill>
                  <a:srgbClr val="FFFFFF"/>
                </a:solidFill>
              </a:rPr>
              <a:t>Let’s get ready!!</a:t>
            </a:r>
          </a:p>
        </p:txBody>
      </p:sp>
    </p:spTree>
    <p:extLst>
      <p:ext uri="{BB962C8B-B14F-4D97-AF65-F5344CB8AC3E}">
        <p14:creationId xmlns:p14="http://schemas.microsoft.com/office/powerpoint/2010/main" val="171849879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90A2-0851-829C-CBF0-3DB4C78828F7}"/>
              </a:ext>
            </a:extLst>
          </p:cNvPr>
          <p:cNvSpPr>
            <a:spLocks noGrp="1"/>
          </p:cNvSpPr>
          <p:nvPr>
            <p:ph type="title"/>
          </p:nvPr>
        </p:nvSpPr>
        <p:spPr/>
        <p:txBody>
          <a:bodyPr/>
          <a:lstStyle/>
          <a:p>
            <a:r>
              <a:rPr lang="en-CA" dirty="0"/>
              <a:t>Involvement</a:t>
            </a:r>
          </a:p>
        </p:txBody>
      </p:sp>
      <p:sp>
        <p:nvSpPr>
          <p:cNvPr id="3" name="Content Placeholder 2">
            <a:extLst>
              <a:ext uri="{FF2B5EF4-FFF2-40B4-BE49-F238E27FC236}">
                <a16:creationId xmlns:a16="http://schemas.microsoft.com/office/drawing/2014/main" id="{F9F6397A-2206-7760-DF8D-2C64DB53F71E}"/>
              </a:ext>
            </a:extLst>
          </p:cNvPr>
          <p:cNvSpPr>
            <a:spLocks noGrp="1"/>
          </p:cNvSpPr>
          <p:nvPr>
            <p:ph sz="half" idx="1"/>
          </p:nvPr>
        </p:nvSpPr>
        <p:spPr/>
        <p:txBody>
          <a:bodyPr>
            <a:normAutofit fontScale="85000" lnSpcReduction="10000"/>
          </a:bodyPr>
          <a:lstStyle/>
          <a:p>
            <a:r>
              <a:rPr lang="en-CA" dirty="0"/>
              <a:t>Volunteers</a:t>
            </a:r>
          </a:p>
          <a:p>
            <a:pPr lvl="1"/>
            <a:r>
              <a:rPr lang="en-CA" dirty="0"/>
              <a:t>Children’s Ministries assistance</a:t>
            </a:r>
          </a:p>
          <a:p>
            <a:pPr lvl="1"/>
            <a:r>
              <a:rPr lang="en-CA" dirty="0"/>
              <a:t>Photographer/Video</a:t>
            </a:r>
          </a:p>
          <a:p>
            <a:pPr lvl="1"/>
            <a:r>
              <a:rPr lang="en-CA" dirty="0"/>
              <a:t>First Aid Provider (Nurse)</a:t>
            </a:r>
          </a:p>
          <a:p>
            <a:pPr lvl="1"/>
            <a:r>
              <a:rPr lang="en-CA" dirty="0"/>
              <a:t>Registration</a:t>
            </a:r>
          </a:p>
          <a:p>
            <a:pPr lvl="1"/>
            <a:r>
              <a:rPr lang="en-CA" dirty="0"/>
              <a:t>Cook (Lunch/Snacks)</a:t>
            </a:r>
          </a:p>
          <a:p>
            <a:pPr lvl="1"/>
            <a:r>
              <a:rPr lang="en-CA" dirty="0"/>
              <a:t>Training and regular meetings</a:t>
            </a:r>
          </a:p>
          <a:p>
            <a:pPr lvl="1"/>
            <a:r>
              <a:rPr lang="en-CA" dirty="0"/>
              <a:t>Cleanup Crew - Washrooms</a:t>
            </a:r>
          </a:p>
          <a:p>
            <a:pPr lvl="1"/>
            <a:r>
              <a:rPr lang="en-CA" dirty="0"/>
              <a:t>Look for leaders</a:t>
            </a:r>
          </a:p>
          <a:p>
            <a:pPr lvl="1"/>
            <a:endParaRPr lang="en-CA" dirty="0"/>
          </a:p>
          <a:p>
            <a:pPr lvl="1"/>
            <a:r>
              <a:rPr lang="en-CA" dirty="0"/>
              <a:t>Donations - $$, decorations and supplies</a:t>
            </a:r>
          </a:p>
          <a:p>
            <a:pPr lvl="1"/>
            <a:endParaRPr lang="en-CA" dirty="0"/>
          </a:p>
          <a:p>
            <a:pPr lvl="1"/>
            <a:r>
              <a:rPr lang="en-CA" dirty="0"/>
              <a:t>Will you have a program for parents/guardians?</a:t>
            </a:r>
          </a:p>
          <a:p>
            <a:pPr lvl="1"/>
            <a:endParaRPr lang="en-CA" dirty="0"/>
          </a:p>
          <a:p>
            <a:pPr marL="457200" lvl="1" indent="0">
              <a:buNone/>
            </a:pPr>
            <a:endParaRPr lang="en-CA" dirty="0"/>
          </a:p>
        </p:txBody>
      </p:sp>
      <p:sp>
        <p:nvSpPr>
          <p:cNvPr id="4" name="Content Placeholder 3">
            <a:extLst>
              <a:ext uri="{FF2B5EF4-FFF2-40B4-BE49-F238E27FC236}">
                <a16:creationId xmlns:a16="http://schemas.microsoft.com/office/drawing/2014/main" id="{D146F883-DA1B-50B0-5C6B-7AC5892A9F80}"/>
              </a:ext>
            </a:extLst>
          </p:cNvPr>
          <p:cNvSpPr>
            <a:spLocks noGrp="1"/>
          </p:cNvSpPr>
          <p:nvPr>
            <p:ph sz="half" idx="2"/>
          </p:nvPr>
        </p:nvSpPr>
        <p:spPr/>
        <p:txBody>
          <a:bodyPr>
            <a:normAutofit fontScale="85000" lnSpcReduction="10000"/>
          </a:bodyPr>
          <a:lstStyle/>
          <a:p>
            <a:r>
              <a:rPr lang="en-CA" dirty="0"/>
              <a:t>Pastor</a:t>
            </a:r>
          </a:p>
          <a:p>
            <a:pPr lvl="1"/>
            <a:r>
              <a:rPr lang="en-CA" dirty="0"/>
              <a:t>Support to communicate with the congregation – to Pray</a:t>
            </a:r>
          </a:p>
          <a:p>
            <a:pPr lvl="1"/>
            <a:r>
              <a:rPr lang="en-CA" dirty="0"/>
              <a:t>Partner with other departments (Personal Ministries hand out invitations, pray)</a:t>
            </a:r>
          </a:p>
          <a:p>
            <a:pPr lvl="1"/>
            <a:endParaRPr lang="en-CA" dirty="0"/>
          </a:p>
          <a:p>
            <a:pPr lvl="1"/>
            <a:endParaRPr lang="en-CA" dirty="0"/>
          </a:p>
          <a:p>
            <a:pPr lvl="1"/>
            <a:endParaRPr lang="en-CA" dirty="0"/>
          </a:p>
          <a:p>
            <a:pPr lvl="1"/>
            <a:endParaRPr lang="en-CA" dirty="0"/>
          </a:p>
          <a:p>
            <a:pPr marL="457200" lvl="1" indent="0">
              <a:buNone/>
            </a:pPr>
            <a:r>
              <a:rPr lang="en-CA" b="1" i="1" dirty="0"/>
              <a:t>*Appreciate everyone involved</a:t>
            </a:r>
          </a:p>
          <a:p>
            <a:pPr marL="457200" lvl="1" indent="0">
              <a:buNone/>
            </a:pPr>
            <a:endParaRPr lang="en-CA" dirty="0"/>
          </a:p>
        </p:txBody>
      </p:sp>
    </p:spTree>
    <p:extLst>
      <p:ext uri="{BB962C8B-B14F-4D97-AF65-F5344CB8AC3E}">
        <p14:creationId xmlns:p14="http://schemas.microsoft.com/office/powerpoint/2010/main" val="192483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7" descr="White calculator">
            <a:extLst>
              <a:ext uri="{FF2B5EF4-FFF2-40B4-BE49-F238E27FC236}">
                <a16:creationId xmlns:a16="http://schemas.microsoft.com/office/drawing/2014/main" id="{0BFEDC91-29FF-EB1A-5C8D-02EAA835EF6C}"/>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8"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6FF548D-9BAE-5471-4CDD-B2AEE6334015}"/>
              </a:ext>
            </a:extLst>
          </p:cNvPr>
          <p:cNvSpPr>
            <a:spLocks noGrp="1"/>
          </p:cNvSpPr>
          <p:nvPr>
            <p:ph type="title"/>
          </p:nvPr>
        </p:nvSpPr>
        <p:spPr>
          <a:xfrm>
            <a:off x="838200" y="365125"/>
            <a:ext cx="3822189" cy="1899912"/>
          </a:xfrm>
        </p:spPr>
        <p:txBody>
          <a:bodyPr>
            <a:normAutofit/>
          </a:bodyPr>
          <a:lstStyle/>
          <a:p>
            <a:r>
              <a:rPr lang="en-CA" sz="4000"/>
              <a:t>Budget</a:t>
            </a:r>
          </a:p>
        </p:txBody>
      </p:sp>
      <p:sp>
        <p:nvSpPr>
          <p:cNvPr id="6" name="Content Placeholder 5">
            <a:extLst>
              <a:ext uri="{FF2B5EF4-FFF2-40B4-BE49-F238E27FC236}">
                <a16:creationId xmlns:a16="http://schemas.microsoft.com/office/drawing/2014/main" id="{3AB6E8BD-D505-FC4C-549A-3FE4BB7069ED}"/>
              </a:ext>
            </a:extLst>
          </p:cNvPr>
          <p:cNvSpPr>
            <a:spLocks noGrp="1"/>
          </p:cNvSpPr>
          <p:nvPr>
            <p:ph idx="1"/>
          </p:nvPr>
        </p:nvSpPr>
        <p:spPr>
          <a:xfrm>
            <a:off x="838200" y="2434201"/>
            <a:ext cx="3822189" cy="3742762"/>
          </a:xfrm>
        </p:spPr>
        <p:txBody>
          <a:bodyPr>
            <a:normAutofit/>
          </a:bodyPr>
          <a:lstStyle/>
          <a:p>
            <a:r>
              <a:rPr lang="en-CA" sz="2000" dirty="0"/>
              <a:t>Look at previous VBS costs – consider food , supplies, materials, decorations</a:t>
            </a:r>
          </a:p>
          <a:p>
            <a:r>
              <a:rPr lang="en-CA" sz="2000" dirty="0"/>
              <a:t>Fundraising</a:t>
            </a:r>
          </a:p>
          <a:p>
            <a:r>
              <a:rPr lang="en-CA" sz="2000" dirty="0"/>
              <a:t>Stick to your Budget – Church approves budget</a:t>
            </a:r>
          </a:p>
          <a:p>
            <a:endParaRPr lang="en-CA" sz="2000" dirty="0"/>
          </a:p>
          <a:p>
            <a:r>
              <a:rPr lang="en-CA" sz="2000" dirty="0"/>
              <a:t>Budget your TIME (Meeting once a week – 3 hours including a 1 hour meeting)</a:t>
            </a:r>
          </a:p>
          <a:p>
            <a:endParaRPr lang="en-CA" sz="2000" dirty="0"/>
          </a:p>
        </p:txBody>
      </p:sp>
    </p:spTree>
    <p:extLst>
      <p:ext uri="{BB962C8B-B14F-4D97-AF65-F5344CB8AC3E}">
        <p14:creationId xmlns:p14="http://schemas.microsoft.com/office/powerpoint/2010/main" val="115010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F2E2-778F-5678-F775-6F434C33EA21}"/>
              </a:ext>
            </a:extLst>
          </p:cNvPr>
          <p:cNvSpPr>
            <a:spLocks noGrp="1"/>
          </p:cNvSpPr>
          <p:nvPr>
            <p:ph type="title"/>
          </p:nvPr>
        </p:nvSpPr>
        <p:spPr/>
        <p:txBody>
          <a:bodyPr/>
          <a:lstStyle/>
          <a:p>
            <a:r>
              <a:rPr lang="en-CA" dirty="0"/>
              <a:t>Example - VBS Budget -- $1350.00 – 6 hour program (lunch and 2 snacks included)</a:t>
            </a:r>
          </a:p>
        </p:txBody>
      </p:sp>
      <p:sp>
        <p:nvSpPr>
          <p:cNvPr id="3" name="Content Placeholder 2">
            <a:extLst>
              <a:ext uri="{FF2B5EF4-FFF2-40B4-BE49-F238E27FC236}">
                <a16:creationId xmlns:a16="http://schemas.microsoft.com/office/drawing/2014/main" id="{6934FFDF-9325-CE73-7F97-A64B39FC59BB}"/>
              </a:ext>
            </a:extLst>
          </p:cNvPr>
          <p:cNvSpPr>
            <a:spLocks noGrp="1"/>
          </p:cNvSpPr>
          <p:nvPr>
            <p:ph sz="half" idx="1"/>
          </p:nvPr>
        </p:nvSpPr>
        <p:spPr/>
        <p:txBody>
          <a:bodyPr>
            <a:normAutofit fontScale="92500" lnSpcReduction="20000"/>
          </a:bodyPr>
          <a:lstStyle/>
          <a:p>
            <a:r>
              <a:rPr lang="en-CA" dirty="0"/>
              <a:t>Food order -- $850.00 (4 days)</a:t>
            </a:r>
          </a:p>
          <a:p>
            <a:pPr marL="0" indent="0">
              <a:buNone/>
            </a:pPr>
            <a:r>
              <a:rPr lang="en-CA" dirty="0"/>
              <a:t>(35-40 children +  14 volunteers)</a:t>
            </a:r>
          </a:p>
          <a:p>
            <a:pPr marL="0" indent="0">
              <a:buNone/>
            </a:pPr>
            <a:endParaRPr lang="en-CA" dirty="0"/>
          </a:p>
          <a:p>
            <a:r>
              <a:rPr lang="en-CA" dirty="0"/>
              <a:t>Decorations and supplies - $300</a:t>
            </a:r>
          </a:p>
          <a:p>
            <a:r>
              <a:rPr lang="en-CA" dirty="0"/>
              <a:t>Art Supplies - $150</a:t>
            </a:r>
          </a:p>
          <a:p>
            <a:r>
              <a:rPr lang="en-CA" dirty="0"/>
              <a:t>Promotional costs - $50</a:t>
            </a:r>
          </a:p>
          <a:p>
            <a:endParaRPr lang="en-CA" dirty="0"/>
          </a:p>
          <a:p>
            <a:endParaRPr lang="en-CA" dirty="0"/>
          </a:p>
          <a:p>
            <a:r>
              <a:rPr lang="en-CA" dirty="0"/>
              <a:t>Donations of food, materials and art supplies</a:t>
            </a:r>
          </a:p>
        </p:txBody>
      </p:sp>
      <p:sp>
        <p:nvSpPr>
          <p:cNvPr id="4" name="Content Placeholder 3">
            <a:extLst>
              <a:ext uri="{FF2B5EF4-FFF2-40B4-BE49-F238E27FC236}">
                <a16:creationId xmlns:a16="http://schemas.microsoft.com/office/drawing/2014/main" id="{469A8761-6E89-A91C-33D6-B1A4C445FC02}"/>
              </a:ext>
            </a:extLst>
          </p:cNvPr>
          <p:cNvSpPr>
            <a:spLocks noGrp="1"/>
          </p:cNvSpPr>
          <p:nvPr>
            <p:ph sz="half" idx="2"/>
          </p:nvPr>
        </p:nvSpPr>
        <p:spPr/>
        <p:txBody>
          <a:bodyPr>
            <a:normAutofit fontScale="92500" lnSpcReduction="20000"/>
          </a:bodyPr>
          <a:lstStyle/>
          <a:p>
            <a:r>
              <a:rPr lang="en-CA" dirty="0"/>
              <a:t>MENU</a:t>
            </a:r>
          </a:p>
          <a:p>
            <a:r>
              <a:rPr lang="en-CA" dirty="0"/>
              <a:t>Mon - Sandwiches</a:t>
            </a:r>
          </a:p>
          <a:p>
            <a:r>
              <a:rPr lang="en-CA" dirty="0"/>
              <a:t>Tues – Spaghetti</a:t>
            </a:r>
          </a:p>
          <a:p>
            <a:r>
              <a:rPr lang="en-CA" dirty="0"/>
              <a:t>Wed – Rice and Veg dish</a:t>
            </a:r>
          </a:p>
          <a:p>
            <a:r>
              <a:rPr lang="en-CA" dirty="0"/>
              <a:t>Thurs – Pizza</a:t>
            </a:r>
          </a:p>
          <a:p>
            <a:endParaRPr lang="en-CA" dirty="0"/>
          </a:p>
          <a:p>
            <a:r>
              <a:rPr lang="en-CA" dirty="0"/>
              <a:t>Saturday Celebration Gift – knapsack, chips, pencil and juice boxes</a:t>
            </a:r>
          </a:p>
          <a:p>
            <a:r>
              <a:rPr lang="en-CA" dirty="0"/>
              <a:t>Certificate</a:t>
            </a:r>
          </a:p>
          <a:p>
            <a:r>
              <a:rPr lang="en-CA" dirty="0"/>
              <a:t>Cake and light refreshments</a:t>
            </a:r>
          </a:p>
        </p:txBody>
      </p:sp>
    </p:spTree>
    <p:extLst>
      <p:ext uri="{BB962C8B-B14F-4D97-AF65-F5344CB8AC3E}">
        <p14:creationId xmlns:p14="http://schemas.microsoft.com/office/powerpoint/2010/main" val="309055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E3E5-B916-104C-C9C4-B08F5C6AD2F1}"/>
              </a:ext>
            </a:extLst>
          </p:cNvPr>
          <p:cNvSpPr>
            <a:spLocks noGrp="1"/>
          </p:cNvSpPr>
          <p:nvPr>
            <p:ph type="title"/>
          </p:nvPr>
        </p:nvSpPr>
        <p:spPr/>
        <p:txBody>
          <a:bodyPr/>
          <a:lstStyle/>
          <a:p>
            <a:r>
              <a:rPr lang="en-CA" dirty="0"/>
              <a:t>Advertising </a:t>
            </a:r>
          </a:p>
        </p:txBody>
      </p:sp>
      <p:sp>
        <p:nvSpPr>
          <p:cNvPr id="3" name="Content Placeholder 2">
            <a:extLst>
              <a:ext uri="{FF2B5EF4-FFF2-40B4-BE49-F238E27FC236}">
                <a16:creationId xmlns:a16="http://schemas.microsoft.com/office/drawing/2014/main" id="{C07D6B11-73BD-3089-D3B0-5576CCC12BB9}"/>
              </a:ext>
            </a:extLst>
          </p:cNvPr>
          <p:cNvSpPr>
            <a:spLocks noGrp="1"/>
          </p:cNvSpPr>
          <p:nvPr>
            <p:ph idx="1"/>
          </p:nvPr>
        </p:nvSpPr>
        <p:spPr/>
        <p:txBody>
          <a:bodyPr/>
          <a:lstStyle/>
          <a:p>
            <a:r>
              <a:rPr lang="en-CA" dirty="0"/>
              <a:t>Online – Church Website</a:t>
            </a:r>
          </a:p>
          <a:p>
            <a:r>
              <a:rPr lang="en-CA" dirty="0"/>
              <a:t>Community Visits – hand out invitations in the neighborhood</a:t>
            </a:r>
          </a:p>
          <a:p>
            <a:r>
              <a:rPr lang="en-CA" dirty="0"/>
              <a:t>2 months prior to VBS – Information booth at the church (invitations)</a:t>
            </a:r>
          </a:p>
          <a:p>
            <a:r>
              <a:rPr lang="en-CA" dirty="0"/>
              <a:t>Give children incentives to invite  their friends</a:t>
            </a:r>
          </a:p>
          <a:p>
            <a:r>
              <a:rPr lang="en-CA" dirty="0"/>
              <a:t>Send out invitations to past attendees – mail out</a:t>
            </a:r>
          </a:p>
          <a:p>
            <a:r>
              <a:rPr lang="en-CA" dirty="0"/>
              <a:t>VBS promotional videos – ask for volunteers too. </a:t>
            </a:r>
          </a:p>
          <a:p>
            <a:endParaRPr lang="en-CA" dirty="0"/>
          </a:p>
          <a:p>
            <a:pPr marL="0" indent="0">
              <a:buNone/>
            </a:pPr>
            <a:endParaRPr lang="en-CA" dirty="0"/>
          </a:p>
          <a:p>
            <a:endParaRPr lang="en-CA" dirty="0"/>
          </a:p>
        </p:txBody>
      </p:sp>
    </p:spTree>
    <p:extLst>
      <p:ext uri="{BB962C8B-B14F-4D97-AF65-F5344CB8AC3E}">
        <p14:creationId xmlns:p14="http://schemas.microsoft.com/office/powerpoint/2010/main" val="161660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008E24-5614-65D4-ABB9-AFAA869DC3F4}"/>
              </a:ext>
            </a:extLst>
          </p:cNvPr>
          <p:cNvPicPr>
            <a:picLocks noChangeAspect="1"/>
          </p:cNvPicPr>
          <p:nvPr/>
        </p:nvPicPr>
        <p:blipFill rotWithShape="1">
          <a:blip r:embed="rId2"/>
          <a:srcRect l="809" r="28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7B98DC-DD4C-3701-D8AF-9CD054892331}"/>
              </a:ext>
            </a:extLst>
          </p:cNvPr>
          <p:cNvSpPr>
            <a:spLocks noGrp="1"/>
          </p:cNvSpPr>
          <p:nvPr>
            <p:ph type="ctrTitle"/>
          </p:nvPr>
        </p:nvSpPr>
        <p:spPr>
          <a:xfrm>
            <a:off x="477981" y="1122363"/>
            <a:ext cx="4863276" cy="3204134"/>
          </a:xfrm>
        </p:spPr>
        <p:txBody>
          <a:bodyPr anchor="b">
            <a:normAutofit/>
          </a:bodyPr>
          <a:lstStyle/>
          <a:p>
            <a:pPr algn="l"/>
            <a:r>
              <a:rPr lang="en-CA" sz="4800" dirty="0"/>
              <a:t>Time lines</a:t>
            </a:r>
          </a:p>
        </p:txBody>
      </p:sp>
      <p:sp>
        <p:nvSpPr>
          <p:cNvPr id="5" name="Subtitle 4">
            <a:extLst>
              <a:ext uri="{FF2B5EF4-FFF2-40B4-BE49-F238E27FC236}">
                <a16:creationId xmlns:a16="http://schemas.microsoft.com/office/drawing/2014/main" id="{AED4B464-69D6-CE46-A9F0-02594DD392ED}"/>
              </a:ext>
            </a:extLst>
          </p:cNvPr>
          <p:cNvSpPr>
            <a:spLocks noGrp="1"/>
          </p:cNvSpPr>
          <p:nvPr>
            <p:ph type="subTitle" idx="1"/>
          </p:nvPr>
        </p:nvSpPr>
        <p:spPr>
          <a:xfrm>
            <a:off x="477980" y="4872922"/>
            <a:ext cx="4023359" cy="1208141"/>
          </a:xfrm>
        </p:spPr>
        <p:txBody>
          <a:bodyPr>
            <a:normAutofit/>
          </a:bodyPr>
          <a:lstStyle/>
          <a:p>
            <a:pPr algn="l"/>
            <a:r>
              <a:rPr lang="en-CA" sz="2000" dirty="0"/>
              <a:t>- Get prepared</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6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14DD-CAF9-7EB6-0FF2-98FD9C8387C5}"/>
              </a:ext>
            </a:extLst>
          </p:cNvPr>
          <p:cNvSpPr>
            <a:spLocks noGrp="1"/>
          </p:cNvSpPr>
          <p:nvPr>
            <p:ph type="title"/>
          </p:nvPr>
        </p:nvSpPr>
        <p:spPr/>
        <p:txBody>
          <a:bodyPr/>
          <a:lstStyle/>
          <a:p>
            <a:r>
              <a:rPr lang="en-CA" dirty="0"/>
              <a:t>3 to 6 months</a:t>
            </a:r>
          </a:p>
        </p:txBody>
      </p:sp>
      <p:sp>
        <p:nvSpPr>
          <p:cNvPr id="3" name="Content Placeholder 2">
            <a:extLst>
              <a:ext uri="{FF2B5EF4-FFF2-40B4-BE49-F238E27FC236}">
                <a16:creationId xmlns:a16="http://schemas.microsoft.com/office/drawing/2014/main" id="{9DFC2601-3160-4582-91B3-0A785EC3DB79}"/>
              </a:ext>
            </a:extLst>
          </p:cNvPr>
          <p:cNvSpPr>
            <a:spLocks noGrp="1"/>
          </p:cNvSpPr>
          <p:nvPr>
            <p:ph idx="1"/>
          </p:nvPr>
        </p:nvSpPr>
        <p:spPr/>
        <p:txBody>
          <a:bodyPr/>
          <a:lstStyle/>
          <a:p>
            <a:r>
              <a:rPr lang="en-CA" dirty="0"/>
              <a:t>Select your format for VBS &amp; VBS Kit</a:t>
            </a:r>
          </a:p>
          <a:p>
            <a:r>
              <a:rPr lang="en-CA" dirty="0"/>
              <a:t>Pray for your program</a:t>
            </a:r>
          </a:p>
          <a:p>
            <a:r>
              <a:rPr lang="en-CA" dirty="0"/>
              <a:t>Where are your activities taking place in the space? </a:t>
            </a:r>
          </a:p>
          <a:p>
            <a:r>
              <a:rPr lang="en-CA" dirty="0"/>
              <a:t>Plan for your budget</a:t>
            </a:r>
          </a:p>
          <a:p>
            <a:r>
              <a:rPr lang="en-CA" dirty="0"/>
              <a:t>Ask for donations – supplies, crafts, food etc. </a:t>
            </a:r>
          </a:p>
          <a:p>
            <a:r>
              <a:rPr lang="en-CA" dirty="0"/>
              <a:t>Connect with your Pastor</a:t>
            </a:r>
          </a:p>
        </p:txBody>
      </p:sp>
    </p:spTree>
    <p:extLst>
      <p:ext uri="{BB962C8B-B14F-4D97-AF65-F5344CB8AC3E}">
        <p14:creationId xmlns:p14="http://schemas.microsoft.com/office/powerpoint/2010/main" val="317364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E1E0-EAC2-48AA-972F-179D7D31A27C}"/>
              </a:ext>
            </a:extLst>
          </p:cNvPr>
          <p:cNvSpPr>
            <a:spLocks noGrp="1"/>
          </p:cNvSpPr>
          <p:nvPr>
            <p:ph type="title"/>
          </p:nvPr>
        </p:nvSpPr>
        <p:spPr>
          <a:xfrm>
            <a:off x="228600" y="2"/>
            <a:ext cx="11486322" cy="830810"/>
          </a:xfrm>
        </p:spPr>
        <p:txBody>
          <a:bodyPr>
            <a:noAutofit/>
          </a:bodyPr>
          <a:lstStyle/>
          <a:p>
            <a:r>
              <a:rPr lang="en-US" b="1" dirty="0"/>
              <a:t>Fiercely Faithful Complete Kit Includes:</a:t>
            </a:r>
          </a:p>
        </p:txBody>
      </p:sp>
      <p:sp>
        <p:nvSpPr>
          <p:cNvPr id="4" name="Content Placeholder 3">
            <a:extLst>
              <a:ext uri="{FF2B5EF4-FFF2-40B4-BE49-F238E27FC236}">
                <a16:creationId xmlns:a16="http://schemas.microsoft.com/office/drawing/2014/main" id="{3A6C945B-9746-4592-B811-4E7027E86A07}"/>
              </a:ext>
            </a:extLst>
          </p:cNvPr>
          <p:cNvSpPr>
            <a:spLocks noGrp="1"/>
          </p:cNvSpPr>
          <p:nvPr>
            <p:ph sz="half" idx="2"/>
          </p:nvPr>
        </p:nvSpPr>
        <p:spPr>
          <a:xfrm>
            <a:off x="576617" y="499621"/>
            <a:ext cx="6465627" cy="5554513"/>
          </a:xfrm>
        </p:spPr>
        <p:txBody>
          <a:bodyPr>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Director’s Guide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Station Manuals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Music DVD and CD</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Opening and closing skit </a:t>
            </a:r>
          </a:p>
          <a:p>
            <a:pPr marL="0" marR="0" lvl="0" indent="0">
              <a:lnSpc>
                <a:spcPct val="107000"/>
              </a:lnSpc>
              <a:spcBef>
                <a:spcPts val="0"/>
              </a:spcBef>
              <a:spcAft>
                <a:spcPts val="0"/>
              </a:spcAft>
              <a:buNone/>
              <a:tabLst>
                <a:tab pos="457200" algn="l"/>
              </a:tabLst>
            </a:pP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DVD and Script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Mission video</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latin typeface="Calibri" panose="020F0502020204030204" pitchFamily="34" charset="0"/>
                <a:ea typeface="Calibri" panose="020F0502020204030204" pitchFamily="34" charset="0"/>
                <a:cs typeface="Times New Roman" panose="02020603050405020304" pitchFamily="18" charset="0"/>
              </a:rPr>
              <a:t>Bible Station Puppet Video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Sample </a:t>
            </a:r>
            <a:r>
              <a:rPr lang="en-US" sz="3200" dirty="0">
                <a:latin typeface="Calibri" panose="020F0502020204030204" pitchFamily="34" charset="0"/>
                <a:ea typeface="Calibri" panose="020F0502020204030204" pitchFamily="34" charset="0"/>
                <a:cs typeface="Times New Roman" panose="02020603050405020304" pitchFamily="18" charset="0"/>
              </a:rPr>
              <a:t>Travel Pal</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Resting Point posters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Bible Promise posters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Station posters</a:t>
            </a:r>
          </a:p>
          <a:p>
            <a:pPr marL="0" marR="0" lvl="0" indent="0">
              <a:lnSpc>
                <a:spcPct val="107000"/>
              </a:lnSpc>
              <a:spcBef>
                <a:spcPts val="0"/>
              </a:spcBef>
              <a:spcAft>
                <a:spcPts val="0"/>
              </a:spcAft>
              <a:buNone/>
              <a:tabLst>
                <a:tab pos="457200" algn="l"/>
              </a:tabLst>
            </a:pPr>
            <a:r>
              <a:rPr lang="en-US" sz="3200" b="1" dirty="0">
                <a:latin typeface="Calibri" panose="020F0502020204030204" pitchFamily="34" charset="0"/>
                <a:ea typeface="Calibri" panose="020F0502020204030204" pitchFamily="34" charset="0"/>
                <a:cs typeface="Times New Roman" panose="02020603050405020304" pitchFamily="18" charset="0"/>
              </a:rPr>
              <a:t>Kits available in English &amp; Spanish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Content Placeholder 15">
            <a:extLst>
              <a:ext uri="{FF2B5EF4-FFF2-40B4-BE49-F238E27FC236}">
                <a16:creationId xmlns:a16="http://schemas.microsoft.com/office/drawing/2014/main" id="{FF444EA2-0D73-9A3D-0C79-B8F39DE574F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23212" y="830811"/>
            <a:ext cx="6839728" cy="5444422"/>
          </a:xfrm>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214784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5BFE-2FAC-87F0-8B1B-4DA21C35DF0D}"/>
              </a:ext>
            </a:extLst>
          </p:cNvPr>
          <p:cNvSpPr>
            <a:spLocks noGrp="1"/>
          </p:cNvSpPr>
          <p:nvPr>
            <p:ph type="title"/>
          </p:nvPr>
        </p:nvSpPr>
        <p:spPr/>
        <p:txBody>
          <a:bodyPr/>
          <a:lstStyle/>
          <a:p>
            <a:pPr algn="ctr"/>
            <a:r>
              <a:rPr lang="en-US" sz="4400" b="1" dirty="0">
                <a:effectLst/>
                <a:latin typeface="Calibri" panose="020F0502020204030204" pitchFamily="34" charset="0"/>
                <a:ea typeface="Calibri" panose="020F0502020204030204" pitchFamily="34" charset="0"/>
                <a:cs typeface="Times New Roman" panose="02020603050405020304" pitchFamily="18" charset="0"/>
              </a:rPr>
              <a:t>Order Your Starter Kit Today</a:t>
            </a:r>
            <a:endParaRPr lang="en-US" dirty="0"/>
          </a:p>
        </p:txBody>
      </p:sp>
      <p:sp>
        <p:nvSpPr>
          <p:cNvPr id="3" name="Content Placeholder 2">
            <a:extLst>
              <a:ext uri="{FF2B5EF4-FFF2-40B4-BE49-F238E27FC236}">
                <a16:creationId xmlns:a16="http://schemas.microsoft.com/office/drawing/2014/main" id="{71B78173-4B7C-E857-6EDE-273E0EAAEA98}"/>
              </a:ext>
            </a:extLst>
          </p:cNvPr>
          <p:cNvSpPr>
            <a:spLocks noGrp="1"/>
          </p:cNvSpPr>
          <p:nvPr>
            <p:ph sz="half" idx="1"/>
          </p:nvPr>
        </p:nvSpPr>
        <p:spPr>
          <a:xfrm>
            <a:off x="838199" y="1364776"/>
            <a:ext cx="10393907" cy="5377218"/>
          </a:xfrm>
        </p:spPr>
        <p:txBody>
          <a:bodyPr>
            <a:normAutofit/>
          </a:bodyPr>
          <a:lstStyle/>
          <a:p>
            <a:pPr marL="0" marR="0" indent="0" algn="ctr">
              <a:lnSpc>
                <a:spcPct val="107000"/>
              </a:lnSpc>
              <a:spcBef>
                <a:spcPts val="0"/>
              </a:spcBef>
              <a:spcAft>
                <a:spcPts val="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$159.99/kit + shipping</a:t>
            </a:r>
          </a:p>
          <a:p>
            <a:pPr marL="0" marR="0" indent="0" algn="ctr">
              <a:lnSpc>
                <a:spcPct val="107000"/>
              </a:lnSpc>
              <a:spcBef>
                <a:spcPts val="0"/>
              </a:spcBef>
              <a:spcAft>
                <a:spcPts val="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Kits </a:t>
            </a:r>
            <a:r>
              <a:rPr lang="en-US" sz="3600" b="1" dirty="0">
                <a:latin typeface="Calibri" panose="020F0502020204030204" pitchFamily="34" charset="0"/>
                <a:ea typeface="Calibri" panose="020F0502020204030204" pitchFamily="34" charset="0"/>
                <a:cs typeface="Times New Roman" panose="02020603050405020304" pitchFamily="18" charset="0"/>
              </a:rPr>
              <a:t>available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in both English and Spanish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Kits are Ready to Ship NOW!</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To order visit :</a:t>
            </a:r>
          </a:p>
          <a:p>
            <a:pPr marL="0" marR="0" indent="0" algn="ctr">
              <a:lnSpc>
                <a:spcPct val="107000"/>
              </a:lnSpc>
              <a:spcBef>
                <a:spcPts val="0"/>
              </a:spcBef>
              <a:spcAft>
                <a:spcPts val="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AdventistVBS.org </a:t>
            </a:r>
          </a:p>
          <a:p>
            <a:pPr marL="0" marR="0" indent="0" algn="ctr">
              <a:lnSpc>
                <a:spcPct val="107000"/>
              </a:lnSpc>
              <a:spcBef>
                <a:spcPts val="0"/>
              </a:spcBef>
              <a:spcAft>
                <a:spcPts val="0"/>
              </a:spcAft>
              <a:buNone/>
            </a:pPr>
            <a:r>
              <a:rPr lang="en-US" sz="3600" b="1" dirty="0">
                <a:effectLst/>
                <a:latin typeface="Calibri" panose="020F0502020204030204" pitchFamily="34" charset="0"/>
                <a:ea typeface="Calibri" panose="020F0502020204030204" pitchFamily="34" charset="0"/>
                <a:cs typeface="Times New Roman" panose="02020603050405020304" pitchFamily="18" charset="0"/>
              </a:rPr>
              <a:t>AdventSource.org</a:t>
            </a:r>
          </a:p>
          <a:p>
            <a:pPr marL="0" marR="0" indent="0" algn="ctr">
              <a:lnSpc>
                <a:spcPct val="107000"/>
              </a:lnSpc>
              <a:spcBef>
                <a:spcPts val="0"/>
              </a:spcBef>
              <a:spcAft>
                <a:spcPts val="0"/>
              </a:spcAft>
              <a:buNone/>
            </a:pPr>
            <a:r>
              <a:rPr lang="en-US" sz="3600" b="1" dirty="0">
                <a:latin typeface="Calibri" panose="020F0502020204030204" pitchFamily="34" charset="0"/>
                <a:ea typeface="Calibri" panose="020F0502020204030204" pitchFamily="34" charset="0"/>
                <a:cs typeface="Times New Roman" panose="02020603050405020304" pitchFamily="18" charset="0"/>
              </a:rPr>
              <a:t>or c</a:t>
            </a:r>
            <a:r>
              <a:rPr lang="en-US" sz="3600" b="1" dirty="0">
                <a:effectLst/>
                <a:latin typeface="Calibri" panose="020F0502020204030204" pitchFamily="34" charset="0"/>
                <a:ea typeface="Calibri" panose="020F0502020204030204" pitchFamily="34" charset="0"/>
                <a:cs typeface="Times New Roman" panose="02020603050405020304" pitchFamily="18" charset="0"/>
              </a:rPr>
              <a:t>all Advent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Source</a:t>
            </a:r>
            <a:r>
              <a:rPr lang="en-US" sz="3600" b="1" dirty="0">
                <a:effectLst/>
                <a:latin typeface="Calibri" panose="020F0502020204030204" pitchFamily="34" charset="0"/>
                <a:ea typeface="Calibri" panose="020F0502020204030204" pitchFamily="34" charset="0"/>
                <a:cs typeface="Times New Roman" panose="02020603050405020304" pitchFamily="18" charset="0"/>
              </a:rPr>
              <a:t> at 402.486.8800</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FiercelyFaithful">
            <a:hlinkClick r:id="" action="ppaction://media"/>
            <a:extLst>
              <a:ext uri="{FF2B5EF4-FFF2-40B4-BE49-F238E27FC236}">
                <a16:creationId xmlns:a16="http://schemas.microsoft.com/office/drawing/2014/main" id="{6B36804C-40A0-F153-8159-65B9581738FA}"/>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10744200" y="5742865"/>
            <a:ext cx="609600" cy="609600"/>
          </a:xfrm>
        </p:spPr>
      </p:pic>
    </p:spTree>
    <p:extLst>
      <p:ext uri="{BB962C8B-B14F-4D97-AF65-F5344CB8AC3E}">
        <p14:creationId xmlns:p14="http://schemas.microsoft.com/office/powerpoint/2010/main" val="193587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D80F-2C74-39F6-CAC0-8F68011436AD}"/>
              </a:ext>
            </a:extLst>
          </p:cNvPr>
          <p:cNvSpPr>
            <a:spLocks noGrp="1"/>
          </p:cNvSpPr>
          <p:nvPr>
            <p:ph type="title"/>
          </p:nvPr>
        </p:nvSpPr>
        <p:spPr/>
        <p:txBody>
          <a:bodyPr/>
          <a:lstStyle/>
          <a:p>
            <a:r>
              <a:rPr lang="en-CA" dirty="0"/>
              <a:t>2 to 3 months</a:t>
            </a:r>
          </a:p>
        </p:txBody>
      </p:sp>
      <p:sp>
        <p:nvSpPr>
          <p:cNvPr id="3" name="Content Placeholder 2">
            <a:extLst>
              <a:ext uri="{FF2B5EF4-FFF2-40B4-BE49-F238E27FC236}">
                <a16:creationId xmlns:a16="http://schemas.microsoft.com/office/drawing/2014/main" id="{B14D7DF1-0504-9B1B-64A9-EF1F6AB0DDF0}"/>
              </a:ext>
            </a:extLst>
          </p:cNvPr>
          <p:cNvSpPr>
            <a:spLocks noGrp="1"/>
          </p:cNvSpPr>
          <p:nvPr>
            <p:ph idx="1"/>
          </p:nvPr>
        </p:nvSpPr>
        <p:spPr/>
        <p:txBody>
          <a:bodyPr/>
          <a:lstStyle/>
          <a:p>
            <a:r>
              <a:rPr lang="en-CA" dirty="0"/>
              <a:t>Recruit Station Leaders</a:t>
            </a:r>
          </a:p>
          <a:p>
            <a:r>
              <a:rPr lang="en-CA" dirty="0"/>
              <a:t>Volunteer Training – talk about clothing, supporting children assign small groups</a:t>
            </a:r>
          </a:p>
          <a:p>
            <a:r>
              <a:rPr lang="en-CA" dirty="0"/>
              <a:t>Publicity – Advertising in church and community (online and face to face) </a:t>
            </a:r>
          </a:p>
          <a:p>
            <a:r>
              <a:rPr lang="en-CA" dirty="0"/>
              <a:t>Pre-registration</a:t>
            </a:r>
          </a:p>
          <a:p>
            <a:r>
              <a:rPr lang="en-CA" dirty="0"/>
              <a:t>Solidify the budget</a:t>
            </a:r>
          </a:p>
          <a:p>
            <a:endParaRPr lang="en-CA" dirty="0"/>
          </a:p>
          <a:p>
            <a:endParaRPr lang="en-CA" dirty="0"/>
          </a:p>
          <a:p>
            <a:endParaRPr lang="en-CA" dirty="0"/>
          </a:p>
        </p:txBody>
      </p:sp>
    </p:spTree>
    <p:extLst>
      <p:ext uri="{BB962C8B-B14F-4D97-AF65-F5344CB8AC3E}">
        <p14:creationId xmlns:p14="http://schemas.microsoft.com/office/powerpoint/2010/main" val="241118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1B35-C384-8288-04BF-21F5ADACA08C}"/>
              </a:ext>
            </a:extLst>
          </p:cNvPr>
          <p:cNvSpPr>
            <a:spLocks noGrp="1"/>
          </p:cNvSpPr>
          <p:nvPr>
            <p:ph type="title"/>
          </p:nvPr>
        </p:nvSpPr>
        <p:spPr/>
        <p:txBody>
          <a:bodyPr/>
          <a:lstStyle/>
          <a:p>
            <a:r>
              <a:rPr lang="en-CA" dirty="0"/>
              <a:t>8 weeks</a:t>
            </a:r>
          </a:p>
        </p:txBody>
      </p:sp>
      <p:sp>
        <p:nvSpPr>
          <p:cNvPr id="3" name="Content Placeholder 2">
            <a:extLst>
              <a:ext uri="{FF2B5EF4-FFF2-40B4-BE49-F238E27FC236}">
                <a16:creationId xmlns:a16="http://schemas.microsoft.com/office/drawing/2014/main" id="{012AF31B-8033-DE42-D181-FDBBE0441BEF}"/>
              </a:ext>
            </a:extLst>
          </p:cNvPr>
          <p:cNvSpPr>
            <a:spLocks noGrp="1"/>
          </p:cNvSpPr>
          <p:nvPr>
            <p:ph idx="1"/>
          </p:nvPr>
        </p:nvSpPr>
        <p:spPr/>
        <p:txBody>
          <a:bodyPr/>
          <a:lstStyle/>
          <a:p>
            <a:r>
              <a:rPr lang="en-CA" dirty="0"/>
              <a:t>Church Board budget approval</a:t>
            </a:r>
          </a:p>
          <a:p>
            <a:r>
              <a:rPr lang="en-CA" dirty="0"/>
              <a:t>Look at your decorations and supplies from previous VBS</a:t>
            </a:r>
          </a:p>
          <a:p>
            <a:r>
              <a:rPr lang="en-CA" dirty="0"/>
              <a:t>Send out invites to children from past VBS events</a:t>
            </a:r>
          </a:p>
          <a:p>
            <a:r>
              <a:rPr lang="en-CA" dirty="0"/>
              <a:t>Continue with planning meetings – lunches</a:t>
            </a:r>
          </a:p>
          <a:p>
            <a:r>
              <a:rPr lang="en-CA" dirty="0"/>
              <a:t>Look at leadership – First Aid (create an accident report form), Registration leader, Team Leads</a:t>
            </a:r>
          </a:p>
          <a:p>
            <a:r>
              <a:rPr lang="en-CA" dirty="0"/>
              <a:t>Plan follow up activities when VBS is over – Celebration day (Sabbath A.Y. Program) – Date and Time? </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126672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4"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8"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Content Placeholder 6">
            <a:extLst>
              <a:ext uri="{FF2B5EF4-FFF2-40B4-BE49-F238E27FC236}">
                <a16:creationId xmlns:a16="http://schemas.microsoft.com/office/drawing/2014/main" id="{8937444F-88A1-9EC4-8D6B-01FC1F493477}"/>
              </a:ext>
            </a:extLst>
          </p:cNvPr>
          <p:cNvPicPr>
            <a:picLocks noChangeAspect="1"/>
          </p:cNvPicPr>
          <p:nvPr/>
        </p:nvPicPr>
        <p:blipFill rotWithShape="1">
          <a:blip r:embed="rId3"/>
          <a:srcRect t="3497" r="-2" b="-2"/>
          <a:stretch/>
        </p:blipFill>
        <p:spPr>
          <a:xfrm>
            <a:off x="6677026" y="1025981"/>
            <a:ext cx="4571936" cy="4782720"/>
          </a:xfrm>
          <a:prstGeom prst="rect">
            <a:avLst/>
          </a:prstGeom>
        </p:spPr>
      </p:pic>
      <p:grpSp>
        <p:nvGrpSpPr>
          <p:cNvPr id="21" name="Group 20">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2" name="Freeform: Shape 2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itle 4">
            <a:extLst>
              <a:ext uri="{FF2B5EF4-FFF2-40B4-BE49-F238E27FC236}">
                <a16:creationId xmlns:a16="http://schemas.microsoft.com/office/drawing/2014/main" id="{786621A8-0D4D-9785-D5EF-8BE92657EE60}"/>
              </a:ext>
            </a:extLst>
          </p:cNvPr>
          <p:cNvSpPr>
            <a:spLocks noGrp="1"/>
          </p:cNvSpPr>
          <p:nvPr>
            <p:ph type="title"/>
          </p:nvPr>
        </p:nvSpPr>
        <p:spPr>
          <a:xfrm>
            <a:off x="1014985" y="819015"/>
            <a:ext cx="5501548" cy="1557994"/>
          </a:xfrm>
        </p:spPr>
        <p:txBody>
          <a:bodyPr anchor="b">
            <a:normAutofit/>
          </a:bodyPr>
          <a:lstStyle/>
          <a:p>
            <a:r>
              <a:rPr lang="en-CA" sz="6600" dirty="0">
                <a:solidFill>
                  <a:schemeClr val="bg1"/>
                </a:solidFill>
              </a:rPr>
              <a:t>Agenda</a:t>
            </a:r>
          </a:p>
        </p:txBody>
      </p:sp>
      <p:sp>
        <p:nvSpPr>
          <p:cNvPr id="6" name="Content Placeholder 5">
            <a:extLst>
              <a:ext uri="{FF2B5EF4-FFF2-40B4-BE49-F238E27FC236}">
                <a16:creationId xmlns:a16="http://schemas.microsoft.com/office/drawing/2014/main" id="{C41F4C32-B3EE-361B-317D-55A71E853B82}"/>
              </a:ext>
            </a:extLst>
          </p:cNvPr>
          <p:cNvSpPr>
            <a:spLocks noGrp="1"/>
          </p:cNvSpPr>
          <p:nvPr>
            <p:ph idx="1"/>
          </p:nvPr>
        </p:nvSpPr>
        <p:spPr>
          <a:xfrm>
            <a:off x="1014985" y="2620885"/>
            <a:ext cx="5501548" cy="3394784"/>
          </a:xfrm>
        </p:spPr>
        <p:txBody>
          <a:bodyPr anchor="t">
            <a:normAutofit/>
          </a:bodyPr>
          <a:lstStyle/>
          <a:p>
            <a:pPr marL="514350" indent="-514350">
              <a:buAutoNum type="arabicPeriod"/>
            </a:pPr>
            <a:r>
              <a:rPr lang="en-CA" sz="2400" dirty="0">
                <a:solidFill>
                  <a:schemeClr val="bg1"/>
                </a:solidFill>
              </a:rPr>
              <a:t>What is your focus?</a:t>
            </a:r>
          </a:p>
          <a:p>
            <a:pPr marL="514350" indent="-514350">
              <a:buAutoNum type="arabicPeriod"/>
            </a:pPr>
            <a:r>
              <a:rPr lang="en-CA" sz="2400" dirty="0">
                <a:solidFill>
                  <a:schemeClr val="bg1"/>
                </a:solidFill>
              </a:rPr>
              <a:t>Plan for success </a:t>
            </a:r>
          </a:p>
          <a:p>
            <a:pPr marL="514350" indent="-514350">
              <a:buAutoNum type="arabicPeriod"/>
            </a:pPr>
            <a:r>
              <a:rPr lang="en-CA" sz="2400" dirty="0">
                <a:solidFill>
                  <a:schemeClr val="bg1"/>
                </a:solidFill>
              </a:rPr>
              <a:t>Involvement – Pastor &amp; volunteers</a:t>
            </a:r>
          </a:p>
          <a:p>
            <a:pPr marL="514350" indent="-514350">
              <a:buAutoNum type="arabicPeriod"/>
            </a:pPr>
            <a:r>
              <a:rPr lang="en-CA" sz="2400" dirty="0">
                <a:solidFill>
                  <a:schemeClr val="bg1"/>
                </a:solidFill>
              </a:rPr>
              <a:t>Budget</a:t>
            </a:r>
          </a:p>
          <a:p>
            <a:pPr marL="514350" indent="-514350">
              <a:buAutoNum type="arabicPeriod"/>
            </a:pPr>
            <a:r>
              <a:rPr lang="en-CA" sz="2400" dirty="0">
                <a:solidFill>
                  <a:schemeClr val="bg1"/>
                </a:solidFill>
              </a:rPr>
              <a:t>Advertising to children and families</a:t>
            </a:r>
          </a:p>
        </p:txBody>
      </p:sp>
    </p:spTree>
    <p:extLst>
      <p:ext uri="{BB962C8B-B14F-4D97-AF65-F5344CB8AC3E}">
        <p14:creationId xmlns:p14="http://schemas.microsoft.com/office/powerpoint/2010/main" val="2168445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E5C1-8F2F-2523-36C7-D6184ABFD4D1}"/>
              </a:ext>
            </a:extLst>
          </p:cNvPr>
          <p:cNvSpPr>
            <a:spLocks noGrp="1"/>
          </p:cNvSpPr>
          <p:nvPr>
            <p:ph type="title"/>
          </p:nvPr>
        </p:nvSpPr>
        <p:spPr/>
        <p:txBody>
          <a:bodyPr/>
          <a:lstStyle/>
          <a:p>
            <a:r>
              <a:rPr lang="en-CA" dirty="0"/>
              <a:t>4 weeks </a:t>
            </a:r>
          </a:p>
        </p:txBody>
      </p:sp>
      <p:sp>
        <p:nvSpPr>
          <p:cNvPr id="3" name="Content Placeholder 2">
            <a:extLst>
              <a:ext uri="{FF2B5EF4-FFF2-40B4-BE49-F238E27FC236}">
                <a16:creationId xmlns:a16="http://schemas.microsoft.com/office/drawing/2014/main" id="{17D2E796-911A-0371-4FCD-845B8D0671F6}"/>
              </a:ext>
            </a:extLst>
          </p:cNvPr>
          <p:cNvSpPr>
            <a:spLocks noGrp="1"/>
          </p:cNvSpPr>
          <p:nvPr>
            <p:ph idx="1"/>
          </p:nvPr>
        </p:nvSpPr>
        <p:spPr/>
        <p:txBody>
          <a:bodyPr/>
          <a:lstStyle/>
          <a:p>
            <a:r>
              <a:rPr lang="en-CA" dirty="0"/>
              <a:t>Trial with station leaders</a:t>
            </a:r>
          </a:p>
          <a:p>
            <a:r>
              <a:rPr lang="en-CA" dirty="0"/>
              <a:t>Work with cooking or staff to refine menu and food order</a:t>
            </a:r>
          </a:p>
          <a:p>
            <a:r>
              <a:rPr lang="en-CA" dirty="0"/>
              <a:t>Order supplies – volunteer T-shirts</a:t>
            </a:r>
          </a:p>
          <a:p>
            <a:r>
              <a:rPr lang="en-CA" dirty="0"/>
              <a:t>Song leaders – copy of the Song CD’s – practice, practice and practice</a:t>
            </a:r>
          </a:p>
          <a:p>
            <a:r>
              <a:rPr lang="en-CA" dirty="0"/>
              <a:t>Have live advertising for VBS – so children can see some of the volunteers </a:t>
            </a:r>
          </a:p>
          <a:p>
            <a:pPr marL="0" indent="0">
              <a:buNone/>
            </a:pPr>
            <a:endParaRPr lang="en-CA" dirty="0"/>
          </a:p>
          <a:p>
            <a:endParaRPr lang="en-CA" dirty="0"/>
          </a:p>
        </p:txBody>
      </p:sp>
    </p:spTree>
    <p:extLst>
      <p:ext uri="{BB962C8B-B14F-4D97-AF65-F5344CB8AC3E}">
        <p14:creationId xmlns:p14="http://schemas.microsoft.com/office/powerpoint/2010/main" val="1104726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7770-E3F5-8350-F74F-8E4742131EBD}"/>
              </a:ext>
            </a:extLst>
          </p:cNvPr>
          <p:cNvSpPr>
            <a:spLocks noGrp="1"/>
          </p:cNvSpPr>
          <p:nvPr>
            <p:ph type="title"/>
          </p:nvPr>
        </p:nvSpPr>
        <p:spPr/>
        <p:txBody>
          <a:bodyPr/>
          <a:lstStyle/>
          <a:p>
            <a:r>
              <a:rPr lang="en-CA" dirty="0"/>
              <a:t>2 weeks </a:t>
            </a:r>
          </a:p>
        </p:txBody>
      </p:sp>
      <p:sp>
        <p:nvSpPr>
          <p:cNvPr id="3" name="Content Placeholder 2">
            <a:extLst>
              <a:ext uri="{FF2B5EF4-FFF2-40B4-BE49-F238E27FC236}">
                <a16:creationId xmlns:a16="http://schemas.microsoft.com/office/drawing/2014/main" id="{A16A16C3-67EC-EE38-29E7-9492DD24A53C}"/>
              </a:ext>
            </a:extLst>
          </p:cNvPr>
          <p:cNvSpPr>
            <a:spLocks noGrp="1"/>
          </p:cNvSpPr>
          <p:nvPr>
            <p:ph idx="1"/>
          </p:nvPr>
        </p:nvSpPr>
        <p:spPr/>
        <p:txBody>
          <a:bodyPr/>
          <a:lstStyle/>
          <a:p>
            <a:r>
              <a:rPr lang="en-CA" dirty="0"/>
              <a:t>Check with station Leaders to make sure they have everything</a:t>
            </a:r>
          </a:p>
          <a:p>
            <a:r>
              <a:rPr lang="en-CA" dirty="0"/>
              <a:t>Decorating committee</a:t>
            </a:r>
          </a:p>
          <a:p>
            <a:r>
              <a:rPr lang="en-CA" dirty="0"/>
              <a:t>Teach VBS songs to everyone involved</a:t>
            </a:r>
          </a:p>
          <a:p>
            <a:r>
              <a:rPr lang="en-CA" dirty="0"/>
              <a:t>Review registration and purchase supplies with estimated numbers</a:t>
            </a:r>
          </a:p>
          <a:p>
            <a:r>
              <a:rPr lang="en-CA" dirty="0"/>
              <a:t>Review format based on registration</a:t>
            </a:r>
          </a:p>
          <a:p>
            <a:r>
              <a:rPr lang="en-CA" dirty="0"/>
              <a:t>Walk through areas and make sure spaces are clean and safe</a:t>
            </a:r>
          </a:p>
          <a:p>
            <a:pPr marL="0" indent="0">
              <a:buNone/>
            </a:pPr>
            <a:endParaRPr lang="en-CA" dirty="0"/>
          </a:p>
        </p:txBody>
      </p:sp>
    </p:spTree>
    <p:extLst>
      <p:ext uri="{BB962C8B-B14F-4D97-AF65-F5344CB8AC3E}">
        <p14:creationId xmlns:p14="http://schemas.microsoft.com/office/powerpoint/2010/main" val="3399416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88C4-07D5-E52B-A22F-3760B7D730CC}"/>
              </a:ext>
            </a:extLst>
          </p:cNvPr>
          <p:cNvSpPr>
            <a:spLocks noGrp="1"/>
          </p:cNvSpPr>
          <p:nvPr>
            <p:ph type="title"/>
          </p:nvPr>
        </p:nvSpPr>
        <p:spPr/>
        <p:txBody>
          <a:bodyPr/>
          <a:lstStyle/>
          <a:p>
            <a:r>
              <a:rPr lang="en-CA" dirty="0"/>
              <a:t>Decoration ideas</a:t>
            </a:r>
          </a:p>
        </p:txBody>
      </p:sp>
      <p:pic>
        <p:nvPicPr>
          <p:cNvPr id="8" name="Content Placeholder 7" descr="A picture containing indoor&#10;&#10;Description automatically generated">
            <a:extLst>
              <a:ext uri="{FF2B5EF4-FFF2-40B4-BE49-F238E27FC236}">
                <a16:creationId xmlns:a16="http://schemas.microsoft.com/office/drawing/2014/main" id="{D9F2D077-5D51-C69F-30AA-EF5CF04564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rot="5400000">
            <a:off x="294084" y="2122998"/>
            <a:ext cx="4352925" cy="32646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B68ABA73-669E-D584-BFB1-192D8751B621}"/>
              </a:ext>
            </a:extLst>
          </p:cNvPr>
          <p:cNvPicPr>
            <a:picLocks noChangeAspect="1"/>
          </p:cNvPicPr>
          <p:nvPr/>
        </p:nvPicPr>
        <p:blipFill rotWithShape="1">
          <a:blip r:embed="rId4">
            <a:extLst>
              <a:ext uri="{28A0092B-C50C-407E-A947-70E740481C1C}">
                <a14:useLocalDpi xmlns:a14="http://schemas.microsoft.com/office/drawing/2010/main" val="0"/>
              </a:ext>
            </a:extLst>
          </a:blip>
          <a:srcRect l="-1" t="50000" r="-1799" b="53"/>
          <a:stretch/>
        </p:blipFill>
        <p:spPr>
          <a:xfrm rot="5400000">
            <a:off x="2982127" y="3003899"/>
            <a:ext cx="5634718" cy="2073484"/>
          </a:xfrm>
          <a:prstGeom prst="rect">
            <a:avLst/>
          </a:prstGeom>
        </p:spPr>
      </p:pic>
      <p:pic>
        <p:nvPicPr>
          <p:cNvPr id="12" name="Picture 11" descr="A picture containing wall, floor, indoor, person&#10;&#10;Description automatically generated">
            <a:extLst>
              <a:ext uri="{FF2B5EF4-FFF2-40B4-BE49-F238E27FC236}">
                <a16:creationId xmlns:a16="http://schemas.microsoft.com/office/drawing/2014/main" id="{837B05BC-D629-E069-442B-0EB13605AB6F}"/>
              </a:ext>
            </a:extLst>
          </p:cNvPr>
          <p:cNvPicPr>
            <a:picLocks noChangeAspect="1"/>
          </p:cNvPicPr>
          <p:nvPr/>
        </p:nvPicPr>
        <p:blipFill rotWithShape="1">
          <a:blip r:embed="rId5">
            <a:extLst>
              <a:ext uri="{28A0092B-C50C-407E-A947-70E740481C1C}">
                <a14:useLocalDpi xmlns:a14="http://schemas.microsoft.com/office/drawing/2010/main" val="0"/>
              </a:ext>
            </a:extLst>
          </a:blip>
          <a:srcRect l="28088" t="-159" r="15740" b="30207"/>
          <a:stretch/>
        </p:blipFill>
        <p:spPr>
          <a:xfrm>
            <a:off x="7063808" y="1416391"/>
            <a:ext cx="5128192" cy="4789714"/>
          </a:xfrm>
          <a:prstGeom prst="rect">
            <a:avLst/>
          </a:prstGeom>
        </p:spPr>
      </p:pic>
    </p:spTree>
    <p:extLst>
      <p:ext uri="{BB962C8B-B14F-4D97-AF65-F5344CB8AC3E}">
        <p14:creationId xmlns:p14="http://schemas.microsoft.com/office/powerpoint/2010/main" val="221179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75BF-408A-68C8-C48E-02364B841526}"/>
              </a:ext>
            </a:extLst>
          </p:cNvPr>
          <p:cNvSpPr>
            <a:spLocks noGrp="1"/>
          </p:cNvSpPr>
          <p:nvPr>
            <p:ph type="title"/>
          </p:nvPr>
        </p:nvSpPr>
        <p:spPr/>
        <p:txBody>
          <a:bodyPr/>
          <a:lstStyle/>
          <a:p>
            <a:r>
              <a:rPr lang="en-CA" dirty="0"/>
              <a:t>More décor ideas</a:t>
            </a:r>
          </a:p>
        </p:txBody>
      </p:sp>
      <p:pic>
        <p:nvPicPr>
          <p:cNvPr id="5" name="Content Placeholder 4" descr="A picture containing text&#10;&#10;Description automatically generated">
            <a:extLst>
              <a:ext uri="{FF2B5EF4-FFF2-40B4-BE49-F238E27FC236}">
                <a16:creationId xmlns:a16="http://schemas.microsoft.com/office/drawing/2014/main" id="{D2422656-AFB3-D381-FDE7-5742CB3026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94084" y="2234804"/>
            <a:ext cx="4352925" cy="3264693"/>
          </a:xfrm>
        </p:spPr>
      </p:pic>
      <p:pic>
        <p:nvPicPr>
          <p:cNvPr id="9" name="Picture 8" descr="A table with food and a tv&#10;&#10;Description automatically generated with low confidence">
            <a:extLst>
              <a:ext uri="{FF2B5EF4-FFF2-40B4-BE49-F238E27FC236}">
                <a16:creationId xmlns:a16="http://schemas.microsoft.com/office/drawing/2014/main" id="{EAA237AD-5DEA-1A57-4E10-CCB2C0CC7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685" y="1738992"/>
            <a:ext cx="5675086" cy="4256315"/>
          </a:xfrm>
          <a:prstGeom prst="rect">
            <a:avLst/>
          </a:prstGeom>
        </p:spPr>
      </p:pic>
    </p:spTree>
    <p:extLst>
      <p:ext uri="{BB962C8B-B14F-4D97-AF65-F5344CB8AC3E}">
        <p14:creationId xmlns:p14="http://schemas.microsoft.com/office/powerpoint/2010/main" val="4089158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5833-DD65-D519-84E2-BDBEEB915FE4}"/>
              </a:ext>
            </a:extLst>
          </p:cNvPr>
          <p:cNvSpPr>
            <a:spLocks noGrp="1"/>
          </p:cNvSpPr>
          <p:nvPr>
            <p:ph type="title"/>
          </p:nvPr>
        </p:nvSpPr>
        <p:spPr/>
        <p:txBody>
          <a:bodyPr/>
          <a:lstStyle/>
          <a:p>
            <a:r>
              <a:rPr lang="en-CA" dirty="0"/>
              <a:t>1 week </a:t>
            </a:r>
          </a:p>
        </p:txBody>
      </p:sp>
      <p:sp>
        <p:nvSpPr>
          <p:cNvPr id="3" name="Content Placeholder 2">
            <a:extLst>
              <a:ext uri="{FF2B5EF4-FFF2-40B4-BE49-F238E27FC236}">
                <a16:creationId xmlns:a16="http://schemas.microsoft.com/office/drawing/2014/main" id="{52D6CD98-2EC2-4DBF-5EE3-F48C2A54D600}"/>
              </a:ext>
            </a:extLst>
          </p:cNvPr>
          <p:cNvSpPr>
            <a:spLocks noGrp="1"/>
          </p:cNvSpPr>
          <p:nvPr>
            <p:ph idx="1"/>
          </p:nvPr>
        </p:nvSpPr>
        <p:spPr/>
        <p:txBody>
          <a:bodyPr/>
          <a:lstStyle/>
          <a:p>
            <a:r>
              <a:rPr lang="en-CA" dirty="0"/>
              <a:t>Decorations</a:t>
            </a:r>
          </a:p>
          <a:p>
            <a:r>
              <a:rPr lang="en-CA" dirty="0"/>
              <a:t>Last minute supplies?</a:t>
            </a:r>
          </a:p>
          <a:p>
            <a:r>
              <a:rPr lang="en-CA" dirty="0"/>
              <a:t>Have a prayer walk through – with leaders pray for each program area</a:t>
            </a:r>
          </a:p>
          <a:p>
            <a:r>
              <a:rPr lang="en-CA" dirty="0"/>
              <a:t>Have a practice time with volunteers – case scenarios of what to do when potential challenges arise  - emergency, fire drill (with children), child gets hurt, teasing, bullying, child lost (head count at each station)</a:t>
            </a:r>
          </a:p>
          <a:p>
            <a:pPr marL="0" indent="0">
              <a:buNone/>
            </a:pPr>
            <a:endParaRPr lang="en-CA" dirty="0"/>
          </a:p>
        </p:txBody>
      </p:sp>
    </p:spTree>
    <p:extLst>
      <p:ext uri="{BB962C8B-B14F-4D97-AF65-F5344CB8AC3E}">
        <p14:creationId xmlns:p14="http://schemas.microsoft.com/office/powerpoint/2010/main" val="151562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24ED-31B0-008D-0EB1-6363574A75BC}"/>
              </a:ext>
            </a:extLst>
          </p:cNvPr>
          <p:cNvSpPr>
            <a:spLocks noGrp="1"/>
          </p:cNvSpPr>
          <p:nvPr>
            <p:ph type="title"/>
          </p:nvPr>
        </p:nvSpPr>
        <p:spPr/>
        <p:txBody>
          <a:bodyPr/>
          <a:lstStyle/>
          <a:p>
            <a:r>
              <a:rPr lang="en-CA" dirty="0"/>
              <a:t>Throughout the program</a:t>
            </a:r>
          </a:p>
        </p:txBody>
      </p:sp>
      <p:sp>
        <p:nvSpPr>
          <p:cNvPr id="3" name="Content Placeholder 2">
            <a:extLst>
              <a:ext uri="{FF2B5EF4-FFF2-40B4-BE49-F238E27FC236}">
                <a16:creationId xmlns:a16="http://schemas.microsoft.com/office/drawing/2014/main" id="{044F4EBE-F197-7959-25B6-3080B39BE7F6}"/>
              </a:ext>
            </a:extLst>
          </p:cNvPr>
          <p:cNvSpPr>
            <a:spLocks noGrp="1"/>
          </p:cNvSpPr>
          <p:nvPr>
            <p:ph idx="1"/>
          </p:nvPr>
        </p:nvSpPr>
        <p:spPr>
          <a:xfrm>
            <a:off x="838200" y="1553029"/>
            <a:ext cx="10515600" cy="4623934"/>
          </a:xfrm>
        </p:spPr>
        <p:txBody>
          <a:bodyPr>
            <a:normAutofit fontScale="92500" lnSpcReduction="10000"/>
          </a:bodyPr>
          <a:lstStyle/>
          <a:p>
            <a:r>
              <a:rPr lang="en-CA" dirty="0"/>
              <a:t>Daily meetings in the beginning and end of the day (What worked? What can we do better? What can we celebrate?)</a:t>
            </a:r>
          </a:p>
          <a:p>
            <a:r>
              <a:rPr lang="en-CA" dirty="0"/>
              <a:t>Look for opportunities to build relationships with families and children – take time to chat (Director and Registration)</a:t>
            </a:r>
          </a:p>
          <a:p>
            <a:r>
              <a:rPr lang="en-CA" dirty="0"/>
              <a:t>Training with volunteers is ongoing</a:t>
            </a:r>
          </a:p>
          <a:p>
            <a:r>
              <a:rPr lang="en-CA" dirty="0"/>
              <a:t>Always check decorations each day and touch up as needed</a:t>
            </a:r>
          </a:p>
          <a:p>
            <a:r>
              <a:rPr lang="en-CA" dirty="0"/>
              <a:t>Debrief with the pastor </a:t>
            </a:r>
          </a:p>
          <a:p>
            <a:r>
              <a:rPr lang="en-CA" dirty="0"/>
              <a:t>Create Thank you notes for all participants</a:t>
            </a:r>
          </a:p>
          <a:p>
            <a:r>
              <a:rPr lang="en-CA" dirty="0"/>
              <a:t>Create the Certificates for attendees</a:t>
            </a:r>
          </a:p>
          <a:p>
            <a:r>
              <a:rPr lang="en-CA" dirty="0"/>
              <a:t>Consider storage of materials that were not used and where to store them safely</a:t>
            </a:r>
          </a:p>
        </p:txBody>
      </p:sp>
    </p:spTree>
    <p:extLst>
      <p:ext uri="{BB962C8B-B14F-4D97-AF65-F5344CB8AC3E}">
        <p14:creationId xmlns:p14="http://schemas.microsoft.com/office/powerpoint/2010/main" val="2960052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47BD29-71DF-91B4-4CB5-490E43CA0C24}"/>
              </a:ext>
            </a:extLst>
          </p:cNvPr>
          <p:cNvSpPr>
            <a:spLocks noGrp="1"/>
          </p:cNvSpPr>
          <p:nvPr>
            <p:ph type="title"/>
          </p:nvPr>
        </p:nvSpPr>
        <p:spPr/>
        <p:txBody>
          <a:bodyPr/>
          <a:lstStyle/>
          <a:p>
            <a:r>
              <a:rPr lang="en-CA" dirty="0"/>
              <a:t>Remember.. do not lose focus</a:t>
            </a:r>
          </a:p>
        </p:txBody>
      </p:sp>
      <p:sp>
        <p:nvSpPr>
          <p:cNvPr id="5" name="Content Placeholder 4">
            <a:extLst>
              <a:ext uri="{FF2B5EF4-FFF2-40B4-BE49-F238E27FC236}">
                <a16:creationId xmlns:a16="http://schemas.microsoft.com/office/drawing/2014/main" id="{10FA5CE1-C3C4-D1FC-43C1-1570739E5492}"/>
              </a:ext>
            </a:extLst>
          </p:cNvPr>
          <p:cNvSpPr>
            <a:spLocks noGrp="1"/>
          </p:cNvSpPr>
          <p:nvPr>
            <p:ph sz="half" idx="1"/>
          </p:nvPr>
        </p:nvSpPr>
        <p:spPr/>
        <p:txBody>
          <a:bodyPr/>
          <a:lstStyle/>
          <a:p>
            <a:pPr algn="l"/>
            <a:r>
              <a:rPr lang="en-US" b="1" i="0" dirty="0">
                <a:solidFill>
                  <a:srgbClr val="000000"/>
                </a:solidFill>
                <a:effectLst/>
                <a:latin typeface="Memphis"/>
              </a:rPr>
              <a:t>Psalm 127:3</a:t>
            </a:r>
          </a:p>
          <a:p>
            <a:pPr algn="l"/>
            <a:r>
              <a:rPr lang="en-US" b="0" i="0" dirty="0">
                <a:solidFill>
                  <a:srgbClr val="000000"/>
                </a:solidFill>
                <a:effectLst/>
                <a:latin typeface="Charter"/>
              </a:rPr>
              <a:t>“Children are a gift from the Lord; they are a reward from him.”</a:t>
            </a:r>
          </a:p>
          <a:p>
            <a:pPr marL="0" indent="0" algn="l">
              <a:buNone/>
            </a:pPr>
            <a:endParaRPr lang="en-US" b="0" i="0" dirty="0">
              <a:solidFill>
                <a:srgbClr val="000000"/>
              </a:solidFill>
              <a:effectLst/>
              <a:latin typeface="Charter"/>
            </a:endParaRPr>
          </a:p>
          <a:p>
            <a:pPr algn="l"/>
            <a:r>
              <a:rPr lang="en-US" b="1" i="0" dirty="0">
                <a:solidFill>
                  <a:srgbClr val="000000"/>
                </a:solidFill>
                <a:effectLst/>
                <a:latin typeface="Memphis"/>
              </a:rPr>
              <a:t>Isaiah 54:13</a:t>
            </a:r>
          </a:p>
          <a:p>
            <a:pPr algn="l"/>
            <a:r>
              <a:rPr lang="en-US" b="0" i="0" dirty="0">
                <a:solidFill>
                  <a:srgbClr val="000000"/>
                </a:solidFill>
                <a:effectLst/>
                <a:latin typeface="Charter"/>
              </a:rPr>
              <a:t>“All your children will be taught by the Lord, and great will be their peace.”</a:t>
            </a:r>
          </a:p>
          <a:p>
            <a:endParaRPr lang="en-CA" dirty="0"/>
          </a:p>
        </p:txBody>
      </p:sp>
      <p:pic>
        <p:nvPicPr>
          <p:cNvPr id="7" name="Content Placeholder 6">
            <a:extLst>
              <a:ext uri="{FF2B5EF4-FFF2-40B4-BE49-F238E27FC236}">
                <a16:creationId xmlns:a16="http://schemas.microsoft.com/office/drawing/2014/main" id="{B98F299C-2ECA-10D9-E28F-453E7C984E44}"/>
              </a:ext>
            </a:extLst>
          </p:cNvPr>
          <p:cNvPicPr>
            <a:picLocks noGrp="1" noChangeAspect="1"/>
          </p:cNvPicPr>
          <p:nvPr>
            <p:ph sz="half" idx="2"/>
          </p:nvPr>
        </p:nvPicPr>
        <p:blipFill>
          <a:blip r:embed="rId2"/>
          <a:stretch>
            <a:fillRect/>
          </a:stretch>
        </p:blipFill>
        <p:spPr>
          <a:xfrm>
            <a:off x="6172202" y="1725910"/>
            <a:ext cx="5975139" cy="4481354"/>
          </a:xfrm>
          <a:prstGeom prst="rect">
            <a:avLst/>
          </a:prstGeom>
        </p:spPr>
      </p:pic>
    </p:spTree>
    <p:extLst>
      <p:ext uri="{BB962C8B-B14F-4D97-AF65-F5344CB8AC3E}">
        <p14:creationId xmlns:p14="http://schemas.microsoft.com/office/powerpoint/2010/main" val="4013662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BF3878-7BCF-96D6-E0F4-785FEE8FAAC4}"/>
              </a:ext>
            </a:extLst>
          </p:cNvPr>
          <p:cNvPicPr>
            <a:picLocks noChangeAspect="1"/>
          </p:cNvPicPr>
          <p:nvPr/>
        </p:nvPicPr>
        <p:blipFill rotWithShape="1">
          <a:blip r:embed="rId3"/>
          <a:src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492E6A-998C-61D7-4E9C-EAE0A8214A6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b="1" dirty="0">
                <a:solidFill>
                  <a:srgbClr val="FFFFFF"/>
                </a:solidFill>
              </a:rPr>
              <a:t>All the best with your VBS</a:t>
            </a:r>
          </a:p>
        </p:txBody>
      </p:sp>
      <p:sp>
        <p:nvSpPr>
          <p:cNvPr id="8" name="Subtitle 7">
            <a:extLst>
              <a:ext uri="{FF2B5EF4-FFF2-40B4-BE49-F238E27FC236}">
                <a16:creationId xmlns:a16="http://schemas.microsoft.com/office/drawing/2014/main" id="{F6FF78B4-0A71-C3ED-3515-AB62506498EF}"/>
              </a:ext>
            </a:extLst>
          </p:cNvPr>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2242738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52FD8-B27D-BED9-6196-A3492762FC84}"/>
              </a:ext>
            </a:extLst>
          </p:cNvPr>
          <p:cNvSpPr>
            <a:spLocks noGrp="1"/>
          </p:cNvSpPr>
          <p:nvPr>
            <p:ph type="title"/>
          </p:nvPr>
        </p:nvSpPr>
        <p:spPr/>
        <p:txBody>
          <a:bodyPr/>
          <a:lstStyle/>
          <a:p>
            <a:r>
              <a:rPr lang="en-CA" dirty="0"/>
              <a:t>What have children experienced prior to the VBS Experience? </a:t>
            </a:r>
          </a:p>
        </p:txBody>
      </p:sp>
      <p:sp>
        <p:nvSpPr>
          <p:cNvPr id="5" name="Content Placeholder 4">
            <a:extLst>
              <a:ext uri="{FF2B5EF4-FFF2-40B4-BE49-F238E27FC236}">
                <a16:creationId xmlns:a16="http://schemas.microsoft.com/office/drawing/2014/main" id="{A78803FC-21F4-2694-FF01-B2DC2ED4EC09}"/>
              </a:ext>
            </a:extLst>
          </p:cNvPr>
          <p:cNvSpPr>
            <a:spLocks noGrp="1"/>
          </p:cNvSpPr>
          <p:nvPr>
            <p:ph idx="1"/>
          </p:nvPr>
        </p:nvSpPr>
        <p:spPr>
          <a:xfrm>
            <a:off x="145143" y="1690688"/>
            <a:ext cx="10515601" cy="4700173"/>
          </a:xfrm>
        </p:spPr>
        <p:txBody>
          <a:bodyPr>
            <a:normAutofit/>
          </a:bodyPr>
          <a:lstStyle/>
          <a:p>
            <a:pPr marL="0" indent="0">
              <a:buNone/>
            </a:pPr>
            <a:r>
              <a:rPr lang="en-CA" sz="4000" dirty="0"/>
              <a:t>Inconsistency			</a:t>
            </a:r>
            <a:r>
              <a:rPr lang="en-CA" sz="4000" dirty="0">
                <a:solidFill>
                  <a:srgbClr val="FF0000"/>
                </a:solidFill>
                <a:latin typeface="Algerian" panose="04020705040A02060702" pitchFamily="82" charset="0"/>
              </a:rPr>
              <a:t>Unpredictability</a:t>
            </a:r>
          </a:p>
          <a:p>
            <a:pPr marL="0" indent="0">
              <a:buNone/>
            </a:pPr>
            <a:r>
              <a:rPr lang="en-CA" sz="4000" dirty="0">
                <a:solidFill>
                  <a:srgbClr val="FF0000"/>
                </a:solidFill>
                <a:latin typeface="Algerian" panose="04020705040A02060702" pitchFamily="82" charset="0"/>
              </a:rPr>
              <a:t>			</a:t>
            </a:r>
            <a:r>
              <a:rPr lang="en-CA" sz="4000" dirty="0">
                <a:solidFill>
                  <a:schemeClr val="accent6">
                    <a:lumMod val="75000"/>
                  </a:schemeClr>
                </a:solidFill>
                <a:latin typeface="Aharoni" panose="02010803020104030203" pitchFamily="2" charset="-79"/>
                <a:cs typeface="Aharoni" panose="02010803020104030203" pitchFamily="2" charset="-79"/>
              </a:rPr>
              <a:t>Social disconnect- loneliness</a:t>
            </a:r>
          </a:p>
          <a:p>
            <a:pPr marL="0" indent="0">
              <a:buNone/>
            </a:pPr>
            <a:r>
              <a:rPr lang="en-CA" sz="4000" dirty="0">
                <a:solidFill>
                  <a:schemeClr val="accent1">
                    <a:lumMod val="75000"/>
                  </a:schemeClr>
                </a:solidFill>
                <a:latin typeface="Aharoni" panose="02010803020104030203" pitchFamily="2" charset="-79"/>
                <a:cs typeface="Aharoni" panose="02010803020104030203" pitchFamily="2" charset="-79"/>
              </a:rPr>
              <a:t>Isolation			</a:t>
            </a:r>
          </a:p>
          <a:p>
            <a:pPr marL="0" indent="0">
              <a:buNone/>
            </a:pPr>
            <a:r>
              <a:rPr lang="en-CA" sz="3200" dirty="0">
                <a:solidFill>
                  <a:schemeClr val="accent2">
                    <a:lumMod val="75000"/>
                  </a:schemeClr>
                </a:solidFill>
                <a:latin typeface="Amasis MT Pro Medium" panose="020B0604020202020204" pitchFamily="18" charset="0"/>
                <a:cs typeface="Aharoni" panose="02010803020104030203" pitchFamily="2" charset="-79"/>
              </a:rPr>
              <a:t>             </a:t>
            </a:r>
            <a:r>
              <a:rPr lang="en-CA" sz="3200" dirty="0">
                <a:solidFill>
                  <a:srgbClr val="00B0F0"/>
                </a:solidFill>
                <a:latin typeface="Amasis MT Pro Medium" panose="020B0604020202020204" pitchFamily="18" charset="0"/>
                <a:cs typeface="Aharoni" panose="02010803020104030203" pitchFamily="2" charset="-79"/>
              </a:rPr>
              <a:t>Increase in technology for communication</a:t>
            </a:r>
          </a:p>
          <a:p>
            <a:pPr marL="0" indent="0">
              <a:buNone/>
            </a:pPr>
            <a:r>
              <a:rPr lang="en-CA" sz="3200" dirty="0">
                <a:solidFill>
                  <a:schemeClr val="accent2">
                    <a:lumMod val="75000"/>
                  </a:schemeClr>
                </a:solidFill>
                <a:latin typeface="Amasis MT Pro Medium" panose="020B0604020202020204" pitchFamily="18" charset="0"/>
                <a:cs typeface="Aharoni" panose="02010803020104030203" pitchFamily="2" charset="-79"/>
              </a:rPr>
              <a:t>				    </a:t>
            </a:r>
            <a:r>
              <a:rPr lang="en-CA" sz="3200" i="1" dirty="0">
                <a:solidFill>
                  <a:schemeClr val="accent2">
                    <a:lumMod val="75000"/>
                  </a:schemeClr>
                </a:solidFill>
                <a:latin typeface="Amasis MT Pro Medium" panose="020B0604020202020204" pitchFamily="18" charset="0"/>
                <a:cs typeface="Aharoni" panose="02010803020104030203" pitchFamily="2" charset="-79"/>
              </a:rPr>
              <a:t>Kindness   </a:t>
            </a:r>
            <a:r>
              <a:rPr lang="en-CA" sz="3200" dirty="0">
                <a:solidFill>
                  <a:schemeClr val="accent2">
                    <a:lumMod val="75000"/>
                  </a:schemeClr>
                </a:solidFill>
                <a:latin typeface="Amasis MT Pro Medium" panose="020B0604020202020204" pitchFamily="18" charset="0"/>
                <a:cs typeface="Aharoni" panose="02010803020104030203" pitchFamily="2" charset="-79"/>
              </a:rPr>
              <a:t>   </a:t>
            </a:r>
          </a:p>
          <a:p>
            <a:pPr marL="0" indent="0">
              <a:buNone/>
            </a:pPr>
            <a:r>
              <a:rPr lang="en-CA" sz="3200" dirty="0">
                <a:solidFill>
                  <a:schemeClr val="accent2">
                    <a:lumMod val="75000"/>
                  </a:schemeClr>
                </a:solidFill>
                <a:latin typeface="Amasis MT Pro Medium" panose="020B0604020202020204" pitchFamily="18" charset="0"/>
                <a:cs typeface="Aharoni" panose="02010803020104030203" pitchFamily="2" charset="-79"/>
              </a:rPr>
              <a:t>				 </a:t>
            </a:r>
            <a:r>
              <a:rPr lang="en-CA" sz="3200" i="1" dirty="0">
                <a:solidFill>
                  <a:schemeClr val="bg1">
                    <a:lumMod val="50000"/>
                  </a:schemeClr>
                </a:solidFill>
                <a:latin typeface="Amasis MT Pro Medium" panose="020B0604020202020204" pitchFamily="18" charset="0"/>
                <a:cs typeface="Aharoni" panose="02010803020104030203" pitchFamily="2" charset="-79"/>
              </a:rPr>
              <a:t>Compassion</a:t>
            </a:r>
          </a:p>
          <a:p>
            <a:pPr marL="0" indent="0">
              <a:buNone/>
            </a:pPr>
            <a:r>
              <a:rPr lang="en-CA" sz="3200" i="1" dirty="0">
                <a:solidFill>
                  <a:srgbClr val="7030A0"/>
                </a:solidFill>
                <a:latin typeface="Amasis MT Pro Medium" panose="020B0604020202020204" pitchFamily="18" charset="0"/>
                <a:cs typeface="Aharoni" panose="02010803020104030203" pitchFamily="2" charset="-79"/>
              </a:rPr>
              <a:t>   Relationships with a loving caring adult helps to build 						resiliency</a:t>
            </a:r>
          </a:p>
          <a:p>
            <a:pPr marL="0" indent="0">
              <a:buNone/>
            </a:pPr>
            <a:endParaRPr lang="en-CA" sz="3200" dirty="0">
              <a:solidFill>
                <a:schemeClr val="accent2">
                  <a:lumMod val="75000"/>
                </a:schemeClr>
              </a:solidFill>
              <a:latin typeface="Amasis MT Pro Medium" panose="020B0604020202020204" pitchFamily="18" charset="0"/>
              <a:cs typeface="Aharoni" panose="02010803020104030203" pitchFamily="2" charset="-79"/>
            </a:endParaRPr>
          </a:p>
          <a:p>
            <a:pPr marL="0" indent="0">
              <a:buNone/>
            </a:pPr>
            <a:endParaRPr lang="en-CA" sz="3200" dirty="0">
              <a:solidFill>
                <a:schemeClr val="accent2">
                  <a:lumMod val="75000"/>
                </a:schemeClr>
              </a:solidFill>
              <a:latin typeface="Amasis MT Pro Medium" panose="020B0604020202020204" pitchFamily="18" charset="0"/>
              <a:cs typeface="Aharoni" panose="02010803020104030203" pitchFamily="2" charset="-79"/>
            </a:endParaRPr>
          </a:p>
          <a:p>
            <a:pPr marL="0" indent="0">
              <a:buNone/>
            </a:pPr>
            <a:endParaRPr lang="en-CA" sz="4000" dirty="0"/>
          </a:p>
          <a:p>
            <a:pPr marL="0" indent="0">
              <a:buNone/>
            </a:pPr>
            <a:endParaRPr lang="en-CA" sz="4000" dirty="0"/>
          </a:p>
        </p:txBody>
      </p:sp>
    </p:spTree>
    <p:extLst>
      <p:ext uri="{BB962C8B-B14F-4D97-AF65-F5344CB8AC3E}">
        <p14:creationId xmlns:p14="http://schemas.microsoft.com/office/powerpoint/2010/main" val="3604360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A3403D0-23AC-4B03-8081-0982C43DD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B1F9C8-178C-42CE-AED4-A58839B79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4" name="Title 3">
            <a:extLst>
              <a:ext uri="{FF2B5EF4-FFF2-40B4-BE49-F238E27FC236}">
                <a16:creationId xmlns:a16="http://schemas.microsoft.com/office/drawing/2014/main" id="{8180ACAB-AD18-D2A3-8DD0-32BF9F6E10FB}"/>
              </a:ext>
            </a:extLst>
          </p:cNvPr>
          <p:cNvSpPr>
            <a:spLocks noGrp="1"/>
          </p:cNvSpPr>
          <p:nvPr>
            <p:ph type="title"/>
          </p:nvPr>
        </p:nvSpPr>
        <p:spPr>
          <a:xfrm>
            <a:off x="1463040" y="685800"/>
            <a:ext cx="4432937" cy="1186543"/>
          </a:xfrm>
        </p:spPr>
        <p:txBody>
          <a:bodyPr vert="horz" lIns="91440" tIns="45720" rIns="91440" bIns="45720" rtlCol="0" anchor="t">
            <a:normAutofit/>
          </a:bodyPr>
          <a:lstStyle/>
          <a:p>
            <a:r>
              <a:rPr lang="en-US" sz="5000" dirty="0"/>
              <a:t>VBX Experience</a:t>
            </a:r>
          </a:p>
        </p:txBody>
      </p:sp>
      <p:sp>
        <p:nvSpPr>
          <p:cNvPr id="21" name="Rectangle 20">
            <a:extLst>
              <a:ext uri="{FF2B5EF4-FFF2-40B4-BE49-F238E27FC236}">
                <a16:creationId xmlns:a16="http://schemas.microsoft.com/office/drawing/2014/main" id="{B0CEF843-5EDB-4EFF-9FC3-B058D4CD2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A819D4D-1A85-B044-982D-708AC61962CF}"/>
              </a:ext>
            </a:extLst>
          </p:cNvPr>
          <p:cNvSpPr>
            <a:spLocks noGrp="1"/>
          </p:cNvSpPr>
          <p:nvPr>
            <p:ph sz="half" idx="1"/>
          </p:nvPr>
        </p:nvSpPr>
        <p:spPr>
          <a:xfrm>
            <a:off x="1463040" y="1872343"/>
            <a:ext cx="4829935" cy="4299857"/>
          </a:xfrm>
        </p:spPr>
        <p:txBody>
          <a:bodyPr vert="horz" lIns="91440" tIns="45720" rIns="91440" bIns="45720" rtlCol="0">
            <a:normAutofit/>
          </a:bodyPr>
          <a:lstStyle/>
          <a:p>
            <a:r>
              <a:rPr lang="en-US" sz="2400" b="0" i="0" dirty="0">
                <a:effectLst/>
              </a:rPr>
              <a:t>At this Vacation Bible School kids will follow Ruth and Naomi’s journey from Moab to Bethlehem. Along the way, they’ll love learning how God always keeps His promises! Five days of Christ-centered activities will help kids see that God is always faithful.</a:t>
            </a:r>
          </a:p>
          <a:p>
            <a:pPr marL="0" indent="0">
              <a:buNone/>
            </a:pPr>
            <a:endParaRPr lang="en-US" sz="2400" b="0" i="0" dirty="0">
              <a:effectLst/>
            </a:endParaRPr>
          </a:p>
          <a:p>
            <a:r>
              <a:rPr lang="en-US" sz="2400" dirty="0"/>
              <a:t>The VBS is set at the </a:t>
            </a:r>
            <a:r>
              <a:rPr lang="en-US" sz="2400" dirty="0" err="1"/>
              <a:t>Mazan</a:t>
            </a:r>
            <a:r>
              <a:rPr lang="en-US" sz="2400" dirty="0"/>
              <a:t> Oasis that is on the road from Moab to Bethlehem </a:t>
            </a:r>
          </a:p>
        </p:txBody>
      </p:sp>
      <p:pic>
        <p:nvPicPr>
          <p:cNvPr id="7" name="Content Placeholder 6">
            <a:extLst>
              <a:ext uri="{FF2B5EF4-FFF2-40B4-BE49-F238E27FC236}">
                <a16:creationId xmlns:a16="http://schemas.microsoft.com/office/drawing/2014/main" id="{85F6A0C5-FC84-3018-0446-687DEC9A7D6A}"/>
              </a:ext>
            </a:extLst>
          </p:cNvPr>
          <p:cNvPicPr>
            <a:picLocks noGrp="1" noChangeAspect="1"/>
          </p:cNvPicPr>
          <p:nvPr>
            <p:ph sz="half" idx="2"/>
          </p:nvPr>
        </p:nvPicPr>
        <p:blipFill rotWithShape="1">
          <a:blip r:embed="rId3"/>
          <a:srcRect t="3497" r="-2" b="-2"/>
          <a:stretch/>
        </p:blipFill>
        <p:spPr>
          <a:xfrm>
            <a:off x="6296024" y="4393"/>
            <a:ext cx="5895975" cy="6167807"/>
          </a:xfrm>
          <a:prstGeom prst="rect">
            <a:avLst/>
          </a:prstGeom>
        </p:spPr>
      </p:pic>
      <p:sp>
        <p:nvSpPr>
          <p:cNvPr id="23" name="Rectangle 22">
            <a:extLst>
              <a:ext uri="{FF2B5EF4-FFF2-40B4-BE49-F238E27FC236}">
                <a16:creationId xmlns:a16="http://schemas.microsoft.com/office/drawing/2014/main" id="{DC0FE031-FEED-4A22-95A5-5747EEB94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810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4B7A0F-2EC9-C7D8-A2F3-64FDCBF7E3C1}"/>
              </a:ext>
            </a:extLst>
          </p:cNvPr>
          <p:cNvPicPr>
            <a:picLocks noChangeAspect="1"/>
          </p:cNvPicPr>
          <p:nvPr/>
        </p:nvPicPr>
        <p:blipFill rotWithShape="1">
          <a:blip r:embed="rId3">
            <a:alphaModFix amt="50000"/>
          </a:blip>
          <a:srcRect t="10000"/>
          <a:stretch/>
        </p:blipFill>
        <p:spPr>
          <a:xfrm>
            <a:off x="20" y="1"/>
            <a:ext cx="12191980" cy="6857999"/>
          </a:xfrm>
          <a:prstGeom prst="rect">
            <a:avLst/>
          </a:prstGeom>
        </p:spPr>
      </p:pic>
      <p:sp>
        <p:nvSpPr>
          <p:cNvPr id="4" name="Title 3">
            <a:extLst>
              <a:ext uri="{FF2B5EF4-FFF2-40B4-BE49-F238E27FC236}">
                <a16:creationId xmlns:a16="http://schemas.microsoft.com/office/drawing/2014/main" id="{6659E086-6EC9-83ED-9A0B-1F34F667E35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What is your focus? </a:t>
            </a:r>
          </a:p>
        </p:txBody>
      </p:sp>
      <p:sp>
        <p:nvSpPr>
          <p:cNvPr id="5" name="Text Placeholder 4">
            <a:extLst>
              <a:ext uri="{FF2B5EF4-FFF2-40B4-BE49-F238E27FC236}">
                <a16:creationId xmlns:a16="http://schemas.microsoft.com/office/drawing/2014/main" id="{EDBF2F4B-738D-9913-D0F4-EBBB5C0AE536}"/>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dirty="0">
              <a:solidFill>
                <a:srgbClr val="FFFFFF"/>
              </a:solidFill>
            </a:endParaRPr>
          </a:p>
        </p:txBody>
      </p:sp>
    </p:spTree>
    <p:extLst>
      <p:ext uri="{BB962C8B-B14F-4D97-AF65-F5344CB8AC3E}">
        <p14:creationId xmlns:p14="http://schemas.microsoft.com/office/powerpoint/2010/main" val="311225224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2B8FA-4B3B-974E-A77D-47CED979378E}"/>
              </a:ext>
            </a:extLst>
          </p:cNvPr>
          <p:cNvSpPr>
            <a:spLocks noGrp="1"/>
          </p:cNvSpPr>
          <p:nvPr>
            <p:ph type="title"/>
          </p:nvPr>
        </p:nvSpPr>
        <p:spPr/>
        <p:txBody>
          <a:bodyPr/>
          <a:lstStyle/>
          <a:p>
            <a:r>
              <a:rPr lang="en-CA" dirty="0"/>
              <a:t>VBS is an Outreach program to your community</a:t>
            </a:r>
          </a:p>
        </p:txBody>
      </p:sp>
      <p:sp>
        <p:nvSpPr>
          <p:cNvPr id="5" name="Content Placeholder 4">
            <a:extLst>
              <a:ext uri="{FF2B5EF4-FFF2-40B4-BE49-F238E27FC236}">
                <a16:creationId xmlns:a16="http://schemas.microsoft.com/office/drawing/2014/main" id="{9ADC597D-6D93-313E-8D31-094EE4E9D3EB}"/>
              </a:ext>
            </a:extLst>
          </p:cNvPr>
          <p:cNvSpPr>
            <a:spLocks noGrp="1"/>
          </p:cNvSpPr>
          <p:nvPr>
            <p:ph idx="1"/>
          </p:nvPr>
        </p:nvSpPr>
        <p:spPr>
          <a:xfrm>
            <a:off x="838200" y="2075543"/>
            <a:ext cx="10515600" cy="4101420"/>
          </a:xfrm>
        </p:spPr>
        <p:txBody>
          <a:bodyPr/>
          <a:lstStyle/>
          <a:p>
            <a:r>
              <a:rPr lang="en-CA" dirty="0"/>
              <a:t>Community and church member partnership</a:t>
            </a:r>
          </a:p>
          <a:p>
            <a:r>
              <a:rPr lang="en-CA" dirty="0"/>
              <a:t>Some children may not be connected with the church or any religious background</a:t>
            </a:r>
          </a:p>
          <a:p>
            <a:r>
              <a:rPr lang="en-CA" dirty="0"/>
              <a:t>When you interact with children use their names – use name tags</a:t>
            </a:r>
          </a:p>
          <a:p>
            <a:r>
              <a:rPr lang="en-CA" dirty="0"/>
              <a:t>Plan for children with special needs/exceptionalities – may need assistance</a:t>
            </a:r>
          </a:p>
        </p:txBody>
      </p:sp>
    </p:spTree>
    <p:extLst>
      <p:ext uri="{BB962C8B-B14F-4D97-AF65-F5344CB8AC3E}">
        <p14:creationId xmlns:p14="http://schemas.microsoft.com/office/powerpoint/2010/main" val="239955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915540-1392-E596-4132-1E57EA32F7D8}"/>
              </a:ext>
            </a:extLst>
          </p:cNvPr>
          <p:cNvPicPr>
            <a:picLocks noChangeAspect="1"/>
          </p:cNvPicPr>
          <p:nvPr/>
        </p:nvPicPr>
        <p:blipFill rotWithShape="1">
          <a:blip r:embed="rId3"/>
          <a:srcRect t="20232" r="9089" b="7845"/>
          <a:stretch/>
        </p:blipFill>
        <p:spPr>
          <a:xfrm>
            <a:off x="4856480" y="10"/>
            <a:ext cx="7335520"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0E9E6FF-48F9-DD4C-361E-3DD8EA33D15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PRAY</a:t>
            </a:r>
            <a:br>
              <a:rPr lang="en-US" sz="4800" dirty="0"/>
            </a:br>
            <a:endParaRPr lang="en-US" sz="4800" dirty="0"/>
          </a:p>
        </p:txBody>
      </p:sp>
      <p:sp>
        <p:nvSpPr>
          <p:cNvPr id="5" name="Text Placeholder 4">
            <a:extLst>
              <a:ext uri="{FF2B5EF4-FFF2-40B4-BE49-F238E27FC236}">
                <a16:creationId xmlns:a16="http://schemas.microsoft.com/office/drawing/2014/main" id="{8ECCA528-53B7-6AE0-B32E-B01E8AF76B87}"/>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rPr>
              <a:t>What have our children experienced before coming to VBS? </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53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colourful light bulb with business icons">
            <a:extLst>
              <a:ext uri="{FF2B5EF4-FFF2-40B4-BE49-F238E27FC236}">
                <a16:creationId xmlns:a16="http://schemas.microsoft.com/office/drawing/2014/main" id="{7D81B117-D2FF-22C5-92C2-582BDCED9539}"/>
              </a:ext>
            </a:extLst>
          </p:cNvPr>
          <p:cNvPicPr>
            <a:picLocks noChangeAspect="1"/>
          </p:cNvPicPr>
          <p:nvPr/>
        </p:nvPicPr>
        <p:blipFill rotWithShape="1">
          <a:blip r:embed="rId3">
            <a:alphaModFix amt="60000"/>
          </a:blip>
          <a:srcRect t="11465" b="8178"/>
          <a:stretch/>
        </p:blipFill>
        <p:spPr>
          <a:xfrm>
            <a:off x="-1" y="10"/>
            <a:ext cx="12192001" cy="6857990"/>
          </a:xfrm>
          <a:prstGeom prst="rect">
            <a:avLst/>
          </a:prstGeom>
        </p:spPr>
      </p:pic>
      <p:sp>
        <p:nvSpPr>
          <p:cNvPr id="4" name="Title 3">
            <a:extLst>
              <a:ext uri="{FF2B5EF4-FFF2-40B4-BE49-F238E27FC236}">
                <a16:creationId xmlns:a16="http://schemas.microsoft.com/office/drawing/2014/main" id="{642FFAF3-CB72-200E-5C97-786034AA6A79}"/>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a:solidFill>
                  <a:srgbClr val="FFFFFF"/>
                </a:solidFill>
              </a:rPr>
              <a:t>Plan for Success</a:t>
            </a:r>
          </a:p>
        </p:txBody>
      </p:sp>
      <p:sp>
        <p:nvSpPr>
          <p:cNvPr id="5" name="Text Placeholder 4">
            <a:extLst>
              <a:ext uri="{FF2B5EF4-FFF2-40B4-BE49-F238E27FC236}">
                <a16:creationId xmlns:a16="http://schemas.microsoft.com/office/drawing/2014/main" id="{25A740E9-A7D3-A7A6-ED5A-92245B135D3D}"/>
              </a:ext>
            </a:extLst>
          </p:cNvPr>
          <p:cNvSpPr>
            <a:spLocks noGrp="1"/>
          </p:cNvSpPr>
          <p:nvPr>
            <p:ph type="body" idx="1"/>
          </p:nvPr>
        </p:nvSpPr>
        <p:spPr>
          <a:xfrm>
            <a:off x="859536" y="4072045"/>
            <a:ext cx="9875520" cy="1414355"/>
          </a:xfrm>
        </p:spPr>
        <p:txBody>
          <a:bodyPr vert="horz" lIns="91440" tIns="45720" rIns="91440" bIns="45720" rtlCol="0">
            <a:normAutofit/>
          </a:bodyPr>
          <a:lstStyle/>
          <a:p>
            <a:endParaRPr lang="en-US">
              <a:solidFill>
                <a:srgbClr val="FFFFFF"/>
              </a:solidFill>
            </a:endParaRPr>
          </a:p>
        </p:txBody>
      </p:sp>
    </p:spTree>
    <p:extLst>
      <p:ext uri="{BB962C8B-B14F-4D97-AF65-F5344CB8AC3E}">
        <p14:creationId xmlns:p14="http://schemas.microsoft.com/office/powerpoint/2010/main" val="578721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12F064-6B9D-45D4-97F8-7BB11017B7F9}"/>
              </a:ext>
            </a:extLst>
          </p:cNvPr>
          <p:cNvSpPr>
            <a:spLocks noGrp="1"/>
          </p:cNvSpPr>
          <p:nvPr>
            <p:ph type="title"/>
          </p:nvPr>
        </p:nvSpPr>
        <p:spPr/>
        <p:txBody>
          <a:bodyPr/>
          <a:lstStyle/>
          <a:p>
            <a:r>
              <a:rPr lang="en-CA" dirty="0"/>
              <a:t>Plan ahead</a:t>
            </a:r>
          </a:p>
        </p:txBody>
      </p:sp>
      <p:sp>
        <p:nvSpPr>
          <p:cNvPr id="5" name="Content Placeholder 4">
            <a:extLst>
              <a:ext uri="{FF2B5EF4-FFF2-40B4-BE49-F238E27FC236}">
                <a16:creationId xmlns:a16="http://schemas.microsoft.com/office/drawing/2014/main" id="{49BF74F4-3AA8-B4B0-51DD-1F6972C83F41}"/>
              </a:ext>
            </a:extLst>
          </p:cNvPr>
          <p:cNvSpPr>
            <a:spLocks noGrp="1"/>
          </p:cNvSpPr>
          <p:nvPr>
            <p:ph idx="1"/>
          </p:nvPr>
        </p:nvSpPr>
        <p:spPr/>
        <p:txBody>
          <a:bodyPr/>
          <a:lstStyle/>
          <a:p>
            <a:r>
              <a:rPr lang="en-CA" dirty="0"/>
              <a:t>Dates and Times – 3 hour program, full day, ½ day? – 4 days – 1 week</a:t>
            </a:r>
          </a:p>
          <a:p>
            <a:r>
              <a:rPr lang="en-CA" dirty="0"/>
              <a:t>Who is part of your planning team? </a:t>
            </a:r>
          </a:p>
          <a:p>
            <a:r>
              <a:rPr lang="en-CA" dirty="0"/>
              <a:t>What kind of program will you facilitate? Online – face to face</a:t>
            </a:r>
          </a:p>
          <a:p>
            <a:r>
              <a:rPr lang="en-CA" dirty="0"/>
              <a:t>What is the grouping? Large Group – Small Group</a:t>
            </a:r>
          </a:p>
          <a:p>
            <a:r>
              <a:rPr lang="en-CA" sz="2800" dirty="0">
                <a:effectLst/>
                <a:latin typeface="Calibri" panose="020F0502020204030204" pitchFamily="34" charset="0"/>
                <a:ea typeface="Calibri" panose="020F0502020204030204" pitchFamily="34" charset="0"/>
                <a:cs typeface="Times New Roman" panose="02020603050405020304" pitchFamily="18" charset="0"/>
              </a:rPr>
              <a:t>Discuss - Where the VBS Program will take place</a:t>
            </a:r>
          </a:p>
          <a:p>
            <a:pPr marL="0" indent="0">
              <a:buNone/>
            </a:pP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pPr marL="0" indent="0">
              <a:buNone/>
            </a:pPr>
            <a:endParaRPr lang="en-CA" dirty="0"/>
          </a:p>
        </p:txBody>
      </p:sp>
    </p:spTree>
    <p:extLst>
      <p:ext uri="{BB962C8B-B14F-4D97-AF65-F5344CB8AC3E}">
        <p14:creationId xmlns:p14="http://schemas.microsoft.com/office/powerpoint/2010/main" val="4232156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2441</TotalTime>
  <Words>1311</Words>
  <Application>Microsoft Office PowerPoint</Application>
  <PresentationFormat>Widescreen</PresentationFormat>
  <Paragraphs>208</Paragraphs>
  <Slides>27</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Aharoni</vt:lpstr>
      <vt:lpstr>Algerian</vt:lpstr>
      <vt:lpstr>Amasis MT Pro Medium</vt:lpstr>
      <vt:lpstr>Arial</vt:lpstr>
      <vt:lpstr>Calibri</vt:lpstr>
      <vt:lpstr>Calibri Light</vt:lpstr>
      <vt:lpstr>Charter</vt:lpstr>
      <vt:lpstr>Helvetica Neue Medium</vt:lpstr>
      <vt:lpstr>Memphis</vt:lpstr>
      <vt:lpstr>Office Theme</vt:lpstr>
      <vt:lpstr>Preparing for VBS </vt:lpstr>
      <vt:lpstr>Agenda</vt:lpstr>
      <vt:lpstr>What have children experienced prior to the VBS Experience? </vt:lpstr>
      <vt:lpstr>VBX Experience</vt:lpstr>
      <vt:lpstr>What is your focus? </vt:lpstr>
      <vt:lpstr>VBS is an Outreach program to your community</vt:lpstr>
      <vt:lpstr>PRAY </vt:lpstr>
      <vt:lpstr>Plan for Success</vt:lpstr>
      <vt:lpstr>Plan ahead</vt:lpstr>
      <vt:lpstr>Involvement</vt:lpstr>
      <vt:lpstr>Budget</vt:lpstr>
      <vt:lpstr>Example - VBS Budget -- $1350.00 – 6 hour program (lunch and 2 snacks included)</vt:lpstr>
      <vt:lpstr>Advertising </vt:lpstr>
      <vt:lpstr>Time lines</vt:lpstr>
      <vt:lpstr>3 to 6 months</vt:lpstr>
      <vt:lpstr>Fiercely Faithful Complete Kit Includes:</vt:lpstr>
      <vt:lpstr>Order Your Starter Kit Today</vt:lpstr>
      <vt:lpstr>2 to 3 months</vt:lpstr>
      <vt:lpstr>8 weeks</vt:lpstr>
      <vt:lpstr>4 weeks </vt:lpstr>
      <vt:lpstr>2 weeks </vt:lpstr>
      <vt:lpstr>Decoration ideas</vt:lpstr>
      <vt:lpstr>More décor ideas</vt:lpstr>
      <vt:lpstr>1 week </vt:lpstr>
      <vt:lpstr>Throughout the program</vt:lpstr>
      <vt:lpstr>Remember.. do not lose focus</vt:lpstr>
      <vt:lpstr>All the best with your VBS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VBS</dc:title>
  <dc:creator>Cameile Henry</dc:creator>
  <cp:lastModifiedBy>Cameile Henry</cp:lastModifiedBy>
  <cp:revision>7</cp:revision>
  <dcterms:created xsi:type="dcterms:W3CDTF">2023-02-28T02:14:07Z</dcterms:created>
  <dcterms:modified xsi:type="dcterms:W3CDTF">2023-03-06T19:59:44Z</dcterms:modified>
</cp:coreProperties>
</file>