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2" r:id="rId2"/>
    <p:sldId id="285" r:id="rId3"/>
    <p:sldId id="283" r:id="rId4"/>
    <p:sldId id="284" r:id="rId5"/>
    <p:sldId id="287" r:id="rId6"/>
    <p:sldId id="278" r:id="rId7"/>
    <p:sldId id="286" r:id="rId8"/>
    <p:sldId id="296" r:id="rId9"/>
    <p:sldId id="297" r:id="rId10"/>
    <p:sldId id="304" r:id="rId11"/>
    <p:sldId id="292" r:id="rId12"/>
    <p:sldId id="294" r:id="rId13"/>
    <p:sldId id="263" r:id="rId14"/>
    <p:sldId id="305" r:id="rId15"/>
    <p:sldId id="295" r:id="rId16"/>
    <p:sldId id="298" r:id="rId17"/>
    <p:sldId id="299" r:id="rId18"/>
    <p:sldId id="266" r:id="rId19"/>
    <p:sldId id="308" r:id="rId20"/>
    <p:sldId id="268" r:id="rId21"/>
    <p:sldId id="309" r:id="rId22"/>
    <p:sldId id="302" r:id="rId23"/>
    <p:sldId id="307" r:id="rId24"/>
    <p:sldId id="276"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78" d="100"/>
          <a:sy n="78" d="100"/>
        </p:scale>
        <p:origin x="72"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Content Placeholder 7"/>
          <p:cNvSpPr>
            <a:spLocks noGrp="1"/>
          </p:cNvSpPr>
          <p:nvPr>
            <p:ph sz="quarter" idx="13"/>
          </p:nvPr>
        </p:nvSpPr>
        <p:spPr>
          <a:xfrm>
            <a:off x="5103813" y="3473450"/>
            <a:ext cx="914400" cy="9144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3/16/2023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3/16/2023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3/16/2023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adventistontario/"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adventsource.org/"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CA" sz="4400" b="1" dirty="0" smtClean="0">
                <a:solidFill>
                  <a:schemeClr val="tx1"/>
                </a:solidFill>
                <a:latin typeface="Gill Sans MT" panose="020B0502020104020203" pitchFamily="34" charset="0"/>
              </a:rPr>
              <a:t>PRAYER MINISTRIES</a:t>
            </a:r>
            <a:br>
              <a:rPr lang="en-CA" sz="4400" b="1" dirty="0" smtClean="0">
                <a:solidFill>
                  <a:schemeClr val="tx1"/>
                </a:solidFill>
                <a:latin typeface="Gill Sans MT" panose="020B0502020104020203" pitchFamily="34" charset="0"/>
              </a:rPr>
            </a:br>
            <a:r>
              <a:rPr lang="en-CA" dirty="0" smtClean="0">
                <a:solidFill>
                  <a:schemeClr val="tx1"/>
                </a:solidFill>
                <a:latin typeface="Gill Sans MT" panose="020B0502020104020203" pitchFamily="34" charset="0"/>
              </a:rPr>
              <a:t>Ontario Conference of Seventh-day Adventists</a:t>
            </a:r>
            <a:endParaRPr lang="en-CA" dirty="0">
              <a:solidFill>
                <a:schemeClr val="tx1"/>
              </a:solidFill>
              <a:latin typeface="Gill Sans MT" panose="020B0502020104020203" pitchFamily="34" charset="0"/>
            </a:endParaRPr>
          </a:p>
        </p:txBody>
      </p:sp>
      <p:sp>
        <p:nvSpPr>
          <p:cNvPr id="3" name="Content Placeholder 2"/>
          <p:cNvSpPr>
            <a:spLocks noGrp="1"/>
          </p:cNvSpPr>
          <p:nvPr>
            <p:ph idx="1"/>
          </p:nvPr>
        </p:nvSpPr>
        <p:spPr/>
        <p:txBody>
          <a:bodyPr>
            <a:noAutofit/>
          </a:bodyPr>
          <a:lstStyle/>
          <a:p>
            <a:pPr marL="0" indent="0" algn="ctr">
              <a:buNone/>
            </a:pPr>
            <a:endParaRPr lang="en-CA" sz="6000" b="1" dirty="0" smtClean="0">
              <a:latin typeface="Gill Sans MT" panose="020B0502020104020203" pitchFamily="34" charset="0"/>
            </a:endParaRPr>
          </a:p>
          <a:p>
            <a:pPr marL="0" indent="0" algn="ctr">
              <a:buNone/>
            </a:pPr>
            <a:r>
              <a:rPr lang="en-CA" sz="6000" b="1" dirty="0" smtClean="0">
                <a:latin typeface="Gill Sans MT" panose="020B0502020104020203" pitchFamily="34" charset="0"/>
              </a:rPr>
              <a:t>The Fundamentals</a:t>
            </a:r>
          </a:p>
          <a:p>
            <a:pPr marL="0" indent="0" algn="ctr">
              <a:buNone/>
            </a:pPr>
            <a:endParaRPr lang="en-CA" sz="1600" b="1" dirty="0" smtClean="0">
              <a:latin typeface="Gill Sans MT" panose="020B0502020104020203" pitchFamily="34" charset="0"/>
            </a:endParaRPr>
          </a:p>
          <a:p>
            <a:pPr marL="0" indent="0" algn="ctr">
              <a:buNone/>
            </a:pPr>
            <a:r>
              <a:rPr lang="en-CA" sz="5400" b="1" dirty="0" smtClean="0">
                <a:latin typeface="Pristina" panose="03060402040406080204" pitchFamily="66" charset="0"/>
                <a:cs typeface="Times New Roman" panose="02020603050405020304" pitchFamily="18" charset="0"/>
              </a:rPr>
              <a:t>Maria McClean, Director </a:t>
            </a:r>
            <a:r>
              <a:rPr lang="en-CA" sz="1400" dirty="0">
                <a:latin typeface="Comic Sans MS"/>
                <a:ea typeface="Comic Sans MS"/>
                <a:cs typeface="Comic Sans MS"/>
                <a:sym typeface="Comic Sans MS"/>
              </a:rPr>
              <a:t>(2023)</a:t>
            </a:r>
            <a:endParaRPr lang="en-CA" sz="1400" b="1" dirty="0">
              <a:latin typeface="Pristina" panose="03060402040406080204" pitchFamily="66" charset="0"/>
              <a:cs typeface="Times New Roman" panose="02020603050405020304" pitchFamily="18" charset="0"/>
            </a:endParaRPr>
          </a:p>
        </p:txBody>
      </p:sp>
    </p:spTree>
    <p:extLst>
      <p:ext uri="{BB962C8B-B14F-4D97-AF65-F5344CB8AC3E}">
        <p14:creationId xmlns:p14="http://schemas.microsoft.com/office/powerpoint/2010/main" val="35623709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b="1" dirty="0">
                <a:solidFill>
                  <a:schemeClr val="tx1"/>
                </a:solidFill>
                <a:latin typeface="Gill Sans MT" panose="020B0502020104020203" pitchFamily="34" charset="0"/>
              </a:rPr>
              <a:t>Ellen White on Prayer</a:t>
            </a:r>
            <a:endParaRPr lang="en-CA" b="1" dirty="0">
              <a:latin typeface="Gill Sans MT" panose="020B0502020104020203" pitchFamily="34" charset="0"/>
            </a:endParaRPr>
          </a:p>
        </p:txBody>
      </p:sp>
      <p:sp>
        <p:nvSpPr>
          <p:cNvPr id="3" name="Content Placeholder 2"/>
          <p:cNvSpPr>
            <a:spLocks noGrp="1"/>
          </p:cNvSpPr>
          <p:nvPr>
            <p:ph idx="1"/>
          </p:nvPr>
        </p:nvSpPr>
        <p:spPr/>
        <p:txBody>
          <a:bodyPr>
            <a:normAutofit/>
          </a:bodyPr>
          <a:lstStyle/>
          <a:p>
            <a:r>
              <a:rPr lang="en-CA" sz="2400" dirty="0"/>
              <a:t>The Lord Jehovah accepts the argument that is presented in the name of his Son, and places the resources of his merit at your command. It is our privilege and duty to bring the efficacy of the name of Christ into our petitions, and use the very arguments that Christ has used in our behalf. Our prayers will then be in complete harmony with the will of God. Then it is that Christ clothes the contrite suppliant with his own priestly vestments, and the human petitioner approaches the altar holding the holy censer, from which ascends the incense of the </a:t>
            </a:r>
            <a:r>
              <a:rPr lang="en-CA" sz="2400" dirty="0" smtClean="0"/>
              <a:t>fragrance </a:t>
            </a:r>
            <a:r>
              <a:rPr lang="en-CA" sz="2400" dirty="0"/>
              <a:t>of the merit of Christ's righteousness</a:t>
            </a:r>
            <a:r>
              <a:rPr lang="en-CA" sz="2400" dirty="0" smtClean="0"/>
              <a:t>. </a:t>
            </a:r>
            <a:r>
              <a:rPr lang="en-CA" sz="1200" i="1" dirty="0"/>
              <a:t>Christ the Medium of Blessing    The Signs of the Times</a:t>
            </a:r>
            <a:r>
              <a:rPr lang="en-CA" sz="1200" dirty="0"/>
              <a:t>, June 18, 1896 </a:t>
            </a:r>
          </a:p>
          <a:p>
            <a:endParaRPr lang="en-CA" sz="2400" dirty="0"/>
          </a:p>
          <a:p>
            <a:endParaRPr lang="en-CA" sz="2400" dirty="0"/>
          </a:p>
        </p:txBody>
      </p:sp>
    </p:spTree>
    <p:extLst>
      <p:ext uri="{BB962C8B-B14F-4D97-AF65-F5344CB8AC3E}">
        <p14:creationId xmlns:p14="http://schemas.microsoft.com/office/powerpoint/2010/main" val="17388753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b="1" dirty="0" smtClean="0">
                <a:solidFill>
                  <a:schemeClr val="tx1"/>
                </a:solidFill>
                <a:latin typeface="Gill Sans MT" panose="020B0502020104020203" pitchFamily="34" charset="0"/>
              </a:rPr>
              <a:t>Prayer – What it </a:t>
            </a:r>
            <a:r>
              <a:rPr lang="en-CA" b="1" u="sng" dirty="0" smtClean="0">
                <a:solidFill>
                  <a:schemeClr val="tx1"/>
                </a:solidFill>
                <a:latin typeface="Gill Sans MT" panose="020B0502020104020203" pitchFamily="34" charset="0"/>
              </a:rPr>
              <a:t>IS</a:t>
            </a:r>
            <a:endParaRPr lang="en-CA" b="1" u="sng" dirty="0">
              <a:solidFill>
                <a:schemeClr val="tx1"/>
              </a:solidFill>
              <a:latin typeface="Gill Sans MT" panose="020B0502020104020203" pitchFamily="34" charset="0"/>
            </a:endParaRPr>
          </a:p>
        </p:txBody>
      </p:sp>
      <p:sp>
        <p:nvSpPr>
          <p:cNvPr id="3" name="Content Placeholder 2"/>
          <p:cNvSpPr>
            <a:spLocks noGrp="1"/>
          </p:cNvSpPr>
          <p:nvPr>
            <p:ph idx="1"/>
          </p:nvPr>
        </p:nvSpPr>
        <p:spPr>
          <a:xfrm>
            <a:off x="677334" y="1762004"/>
            <a:ext cx="8596668" cy="3880773"/>
          </a:xfrm>
        </p:spPr>
        <p:txBody>
          <a:bodyPr>
            <a:normAutofit/>
          </a:bodyPr>
          <a:lstStyle/>
          <a:p>
            <a:pPr marL="0" indent="0">
              <a:buNone/>
            </a:pPr>
            <a:endParaRPr lang="en-CA" dirty="0" smtClean="0">
              <a:latin typeface="Cooper Black" panose="0208090404030B020404" pitchFamily="18" charset="0"/>
            </a:endParaRPr>
          </a:p>
          <a:p>
            <a:pPr marL="0" indent="0">
              <a:buNone/>
            </a:pPr>
            <a:r>
              <a:rPr lang="en-CA" dirty="0" smtClean="0">
                <a:latin typeface="Cooper Black" panose="0208090404030B020404" pitchFamily="18" charset="0"/>
              </a:rPr>
              <a:t>Prayer is…</a:t>
            </a:r>
          </a:p>
          <a:p>
            <a:r>
              <a:rPr lang="en-CA" sz="2800" dirty="0" smtClean="0"/>
              <a:t>a continuous conversation with God</a:t>
            </a:r>
          </a:p>
          <a:p>
            <a:r>
              <a:rPr lang="en-CA" sz="2800" dirty="0" smtClean="0"/>
              <a:t>natural and spontaneous</a:t>
            </a:r>
          </a:p>
          <a:p>
            <a:r>
              <a:rPr lang="en-CA" sz="2800" dirty="0" smtClean="0"/>
              <a:t>foundational to life and life’s experiences</a:t>
            </a:r>
          </a:p>
          <a:p>
            <a:r>
              <a:rPr lang="en-CA" sz="2800" dirty="0" smtClean="0"/>
              <a:t>foundational to all ministries in the church</a:t>
            </a:r>
          </a:p>
          <a:p>
            <a:r>
              <a:rPr lang="en-CA" sz="2800" dirty="0" smtClean="0"/>
              <a:t>twinned with Bible study</a:t>
            </a:r>
          </a:p>
        </p:txBody>
      </p:sp>
    </p:spTree>
    <p:extLst>
      <p:ext uri="{BB962C8B-B14F-4D97-AF65-F5344CB8AC3E}">
        <p14:creationId xmlns:p14="http://schemas.microsoft.com/office/powerpoint/2010/main" val="1215741358"/>
      </p:ext>
    </p:extLst>
  </p:cSld>
  <p:clrMapOvr>
    <a:masterClrMapping/>
  </p:clrMapOvr>
  <p:transition spd="med">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b="1" dirty="0" smtClean="0">
                <a:solidFill>
                  <a:schemeClr val="tx1"/>
                </a:solidFill>
                <a:latin typeface="Gill Sans MT" panose="020B0502020104020203" pitchFamily="34" charset="0"/>
              </a:rPr>
              <a:t>Prayer – what it is </a:t>
            </a:r>
            <a:r>
              <a:rPr lang="en-CA" b="1" u="sng" dirty="0" smtClean="0">
                <a:solidFill>
                  <a:schemeClr val="tx1"/>
                </a:solidFill>
                <a:latin typeface="Gill Sans MT" panose="020B0502020104020203" pitchFamily="34" charset="0"/>
              </a:rPr>
              <a:t>NOT</a:t>
            </a:r>
            <a:endParaRPr lang="en-CA" b="1" u="sng" dirty="0">
              <a:solidFill>
                <a:schemeClr val="tx1"/>
              </a:solidFill>
              <a:latin typeface="Gill Sans MT" panose="020B0502020104020203" pitchFamily="34" charset="0"/>
            </a:endParaRPr>
          </a:p>
        </p:txBody>
      </p:sp>
      <p:sp>
        <p:nvSpPr>
          <p:cNvPr id="3" name="Content Placeholder 2"/>
          <p:cNvSpPr>
            <a:spLocks noGrp="1"/>
          </p:cNvSpPr>
          <p:nvPr>
            <p:ph idx="1"/>
          </p:nvPr>
        </p:nvSpPr>
        <p:spPr>
          <a:xfrm>
            <a:off x="677334" y="2242650"/>
            <a:ext cx="8596668" cy="3880773"/>
          </a:xfrm>
        </p:spPr>
        <p:txBody>
          <a:bodyPr/>
          <a:lstStyle/>
          <a:p>
            <a:pPr marL="0" indent="0">
              <a:buNone/>
            </a:pPr>
            <a:r>
              <a:rPr lang="en-CA" dirty="0" smtClean="0">
                <a:latin typeface="Cooper Black" panose="0208090404030B020404" pitchFamily="18" charset="0"/>
              </a:rPr>
              <a:t>Prayer is not….</a:t>
            </a:r>
          </a:p>
          <a:p>
            <a:pPr>
              <a:buFont typeface="Wingdings" panose="05000000000000000000" pitchFamily="2" charset="2"/>
              <a:buChar char="Ø"/>
            </a:pPr>
            <a:r>
              <a:rPr lang="en-CA" sz="2800" dirty="0"/>
              <a:t>d</a:t>
            </a:r>
            <a:r>
              <a:rPr lang="en-CA" sz="2800" dirty="0" smtClean="0"/>
              <a:t>emanding  anything of God</a:t>
            </a:r>
          </a:p>
          <a:p>
            <a:pPr>
              <a:buFont typeface="Wingdings" panose="05000000000000000000" pitchFamily="2" charset="2"/>
              <a:buChar char="Ø"/>
            </a:pPr>
            <a:r>
              <a:rPr lang="en-CA" sz="2800" dirty="0"/>
              <a:t>u</a:t>
            </a:r>
            <a:r>
              <a:rPr lang="en-CA" sz="2800" dirty="0" smtClean="0"/>
              <a:t>sing God as an ATM</a:t>
            </a:r>
          </a:p>
          <a:p>
            <a:pPr>
              <a:buFont typeface="Wingdings" panose="05000000000000000000" pitchFamily="2" charset="2"/>
              <a:buChar char="Ø"/>
            </a:pPr>
            <a:r>
              <a:rPr lang="en-CA" sz="2800" dirty="0" smtClean="0"/>
              <a:t>asking God to do what we want --- regardless</a:t>
            </a:r>
          </a:p>
          <a:p>
            <a:pPr>
              <a:buFont typeface="Wingdings" panose="05000000000000000000" pitchFamily="2" charset="2"/>
              <a:buChar char="Ø"/>
            </a:pPr>
            <a:r>
              <a:rPr lang="en-CA" sz="2800" dirty="0"/>
              <a:t>f</a:t>
            </a:r>
            <a:r>
              <a:rPr lang="en-CA" sz="2800" dirty="0" smtClean="0"/>
              <a:t>orced</a:t>
            </a:r>
          </a:p>
          <a:p>
            <a:pPr>
              <a:buFont typeface="Wingdings" panose="05000000000000000000" pitchFamily="2" charset="2"/>
              <a:buChar char="Ø"/>
            </a:pPr>
            <a:r>
              <a:rPr lang="en-CA" sz="2800" dirty="0" smtClean="0"/>
              <a:t>dependent on formulas and structures</a:t>
            </a:r>
          </a:p>
          <a:p>
            <a:pPr>
              <a:buFont typeface="Wingdings" panose="05000000000000000000" pitchFamily="2" charset="2"/>
              <a:buChar char="Ø"/>
            </a:pPr>
            <a:r>
              <a:rPr lang="en-CA" sz="2800" dirty="0"/>
              <a:t>a</a:t>
            </a:r>
            <a:r>
              <a:rPr lang="en-CA" sz="2800" dirty="0" smtClean="0"/>
              <a:t> time to glorify the enemy</a:t>
            </a:r>
          </a:p>
          <a:p>
            <a:pPr marL="0" indent="0">
              <a:buNone/>
            </a:pPr>
            <a:endParaRPr lang="en-CA" dirty="0"/>
          </a:p>
        </p:txBody>
      </p:sp>
    </p:spTree>
    <p:extLst>
      <p:ext uri="{BB962C8B-B14F-4D97-AF65-F5344CB8AC3E}">
        <p14:creationId xmlns:p14="http://schemas.microsoft.com/office/powerpoint/2010/main" val="34320896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b="1" dirty="0" smtClean="0">
                <a:solidFill>
                  <a:schemeClr val="tx1"/>
                </a:solidFill>
                <a:latin typeface="+mn-lt"/>
              </a:rPr>
              <a:t>Role of the Prayer Coordinator</a:t>
            </a:r>
            <a:endParaRPr lang="en-CA" b="1" dirty="0">
              <a:solidFill>
                <a:schemeClr val="tx1"/>
              </a:solidFill>
              <a:latin typeface="+mn-lt"/>
            </a:endParaRPr>
          </a:p>
        </p:txBody>
      </p:sp>
      <p:sp>
        <p:nvSpPr>
          <p:cNvPr id="3" name="Content Placeholder 2"/>
          <p:cNvSpPr>
            <a:spLocks noGrp="1"/>
          </p:cNvSpPr>
          <p:nvPr>
            <p:ph idx="1"/>
          </p:nvPr>
        </p:nvSpPr>
        <p:spPr>
          <a:xfrm>
            <a:off x="677334" y="1930400"/>
            <a:ext cx="8596668" cy="3880773"/>
          </a:xfrm>
        </p:spPr>
        <p:txBody>
          <a:bodyPr>
            <a:normAutofit/>
          </a:bodyPr>
          <a:lstStyle/>
          <a:p>
            <a:r>
              <a:rPr lang="en-CA" sz="2800" dirty="0"/>
              <a:t>Select your prayer team if none was selected for you</a:t>
            </a:r>
          </a:p>
          <a:p>
            <a:r>
              <a:rPr lang="en-CA" sz="2800" dirty="0" smtClean="0"/>
              <a:t>Acknowledge that prayer is not a spiritual gift</a:t>
            </a:r>
          </a:p>
          <a:p>
            <a:r>
              <a:rPr lang="en-CA" sz="2800" dirty="0" smtClean="0"/>
              <a:t>Recognise that because you were chosen to serve as the one who encourages others to pray does not make your prayers any more effective than those of any other</a:t>
            </a:r>
          </a:p>
          <a:p>
            <a:endParaRPr lang="en-CA" sz="2800" dirty="0"/>
          </a:p>
        </p:txBody>
      </p:sp>
    </p:spTree>
    <p:extLst>
      <p:ext uri="{BB962C8B-B14F-4D97-AF65-F5344CB8AC3E}">
        <p14:creationId xmlns:p14="http://schemas.microsoft.com/office/powerpoint/2010/main" val="761343180"/>
      </p:ext>
    </p:extLst>
  </p:cSld>
  <p:clrMapOvr>
    <a:masterClrMapping/>
  </p:clrMapOvr>
  <p:transition spd="slow">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b="1" dirty="0">
                <a:solidFill>
                  <a:schemeClr val="tx1"/>
                </a:solidFill>
              </a:rPr>
              <a:t>Role of the Prayer Coordinator</a:t>
            </a:r>
            <a:endParaRPr lang="en-CA" dirty="0"/>
          </a:p>
        </p:txBody>
      </p:sp>
      <p:sp>
        <p:nvSpPr>
          <p:cNvPr id="3" name="Content Placeholder 2"/>
          <p:cNvSpPr>
            <a:spLocks noGrp="1"/>
          </p:cNvSpPr>
          <p:nvPr>
            <p:ph idx="1"/>
          </p:nvPr>
        </p:nvSpPr>
        <p:spPr/>
        <p:txBody>
          <a:bodyPr>
            <a:normAutofit/>
          </a:bodyPr>
          <a:lstStyle/>
          <a:p>
            <a:r>
              <a:rPr lang="en-CA" sz="2800" dirty="0"/>
              <a:t>Collaborate with all ministry leaders to develop ways to weave prayer into the life of the church</a:t>
            </a:r>
          </a:p>
          <a:p>
            <a:r>
              <a:rPr lang="en-CA" sz="2800" dirty="0"/>
              <a:t>Plan to include community events in the calendar.  Join others (including Muslims and Jews) who place a community and personal emphasis on prayer</a:t>
            </a:r>
          </a:p>
          <a:p>
            <a:r>
              <a:rPr lang="en-CA" sz="2800" dirty="0" smtClean="0"/>
              <a:t>Accompany other </a:t>
            </a:r>
            <a:r>
              <a:rPr lang="en-CA" sz="2800" dirty="0"/>
              <a:t>leaders </a:t>
            </a:r>
            <a:r>
              <a:rPr lang="en-CA" sz="2800" dirty="0" smtClean="0"/>
              <a:t>on visits </a:t>
            </a:r>
            <a:r>
              <a:rPr lang="en-CA" sz="2800" dirty="0"/>
              <a:t>(hospitals, home, other </a:t>
            </a:r>
            <a:r>
              <a:rPr lang="en-CA" sz="2800" dirty="0" smtClean="0"/>
              <a:t>institutions, etc.)</a:t>
            </a:r>
            <a:endParaRPr lang="en-CA" sz="2800" dirty="0"/>
          </a:p>
        </p:txBody>
      </p:sp>
    </p:spTree>
    <p:extLst>
      <p:ext uri="{BB962C8B-B14F-4D97-AF65-F5344CB8AC3E}">
        <p14:creationId xmlns:p14="http://schemas.microsoft.com/office/powerpoint/2010/main" val="3250867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b="1" dirty="0" smtClean="0">
                <a:solidFill>
                  <a:schemeClr val="tx1"/>
                </a:solidFill>
                <a:latin typeface="+mn-lt"/>
              </a:rPr>
              <a:t>Role of the Prayer Coordinator</a:t>
            </a:r>
            <a:endParaRPr lang="en-CA" b="1" dirty="0">
              <a:solidFill>
                <a:schemeClr val="tx1"/>
              </a:solidFill>
              <a:latin typeface="+mn-lt"/>
            </a:endParaRPr>
          </a:p>
        </p:txBody>
      </p:sp>
      <p:sp>
        <p:nvSpPr>
          <p:cNvPr id="3" name="Content Placeholder 2"/>
          <p:cNvSpPr>
            <a:spLocks noGrp="1"/>
          </p:cNvSpPr>
          <p:nvPr>
            <p:ph idx="1"/>
          </p:nvPr>
        </p:nvSpPr>
        <p:spPr/>
        <p:txBody>
          <a:bodyPr/>
          <a:lstStyle/>
          <a:p>
            <a:r>
              <a:rPr lang="en-CA" sz="3200" dirty="0" smtClean="0"/>
              <a:t>Collaborate </a:t>
            </a:r>
            <a:r>
              <a:rPr lang="en-CA" sz="3200" dirty="0"/>
              <a:t>with other ministries to encourage and </a:t>
            </a:r>
            <a:r>
              <a:rPr lang="en-CA" sz="3200" dirty="0" smtClean="0"/>
              <a:t>promote Bible study and personal and family </a:t>
            </a:r>
            <a:r>
              <a:rPr lang="en-CA" sz="3200" dirty="0"/>
              <a:t>devotion</a:t>
            </a:r>
          </a:p>
          <a:p>
            <a:r>
              <a:rPr lang="en-CA" sz="3200" dirty="0" smtClean="0"/>
              <a:t>Coordinate prayers </a:t>
            </a:r>
            <a:r>
              <a:rPr lang="en-CA" sz="3200" dirty="0"/>
              <a:t>of emphasis</a:t>
            </a:r>
          </a:p>
          <a:p>
            <a:endParaRPr lang="en-CA" dirty="0"/>
          </a:p>
        </p:txBody>
      </p:sp>
    </p:spTree>
    <p:extLst>
      <p:ext uri="{BB962C8B-B14F-4D97-AF65-F5344CB8AC3E}">
        <p14:creationId xmlns:p14="http://schemas.microsoft.com/office/powerpoint/2010/main" val="3628902594"/>
      </p:ext>
    </p:extLst>
  </p:cSld>
  <p:clrMapOvr>
    <a:masterClrMapping/>
  </p:clrMapOvr>
  <p:transition spd="slow">
    <p:randomBa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smtClean="0">
                <a:solidFill>
                  <a:schemeClr val="tx1"/>
                </a:solidFill>
                <a:latin typeface="Cooper Black" panose="0208090404030B020404" pitchFamily="18" charset="0"/>
              </a:rPr>
              <a:t/>
            </a:r>
            <a:br>
              <a:rPr lang="en-CA" dirty="0" smtClean="0">
                <a:solidFill>
                  <a:schemeClr val="tx1"/>
                </a:solidFill>
                <a:latin typeface="Cooper Black" panose="0208090404030B020404" pitchFamily="18" charset="0"/>
              </a:rPr>
            </a:br>
            <a:r>
              <a:rPr lang="en-CA" b="1" dirty="0" smtClean="0">
                <a:solidFill>
                  <a:schemeClr val="tx1"/>
                </a:solidFill>
                <a:latin typeface="Gill Sans MT" panose="020B0502020104020203" pitchFamily="34" charset="0"/>
              </a:rPr>
              <a:t>Suggested Prayers of Emphasis</a:t>
            </a:r>
            <a:endParaRPr lang="en-CA" b="1" dirty="0">
              <a:solidFill>
                <a:schemeClr val="tx1"/>
              </a:solidFill>
              <a:latin typeface="Gill Sans MT" panose="020B0502020104020203" pitchFamily="34" charset="0"/>
            </a:endParaRPr>
          </a:p>
        </p:txBody>
      </p:sp>
      <p:sp>
        <p:nvSpPr>
          <p:cNvPr id="3" name="Content Placeholder 2"/>
          <p:cNvSpPr>
            <a:spLocks noGrp="1"/>
          </p:cNvSpPr>
          <p:nvPr>
            <p:ph idx="1"/>
          </p:nvPr>
        </p:nvSpPr>
        <p:spPr/>
        <p:txBody>
          <a:bodyPr>
            <a:normAutofit/>
          </a:bodyPr>
          <a:lstStyle/>
          <a:p>
            <a:r>
              <a:rPr lang="en-CA" dirty="0" smtClean="0"/>
              <a:t>Here </a:t>
            </a:r>
            <a:r>
              <a:rPr lang="en-CA" dirty="0"/>
              <a:t>is a list of suggested monthly prayer emphases. These could be added to the list(s) you may have generated already.  I am suggesting that you pray through the Scriptures for the current focus and add previous areas – in a stacked/cumulative manner. </a:t>
            </a:r>
          </a:p>
          <a:p>
            <a:r>
              <a:rPr lang="en-CA" b="1" dirty="0"/>
              <a:t>January</a:t>
            </a:r>
            <a:r>
              <a:rPr lang="en-CA" dirty="0"/>
              <a:t> - Begin with a prayer for personal and family matters</a:t>
            </a:r>
          </a:p>
          <a:p>
            <a:r>
              <a:rPr lang="en-CA" b="1" dirty="0"/>
              <a:t>February</a:t>
            </a:r>
            <a:r>
              <a:rPr lang="en-CA" dirty="0"/>
              <a:t> - Public transportation. Travel. Highways and roadways </a:t>
            </a:r>
          </a:p>
          <a:p>
            <a:r>
              <a:rPr lang="en-CA" b="1" dirty="0"/>
              <a:t>March</a:t>
            </a:r>
            <a:r>
              <a:rPr lang="en-CA" dirty="0"/>
              <a:t> - Colleges and universities. Students and staff</a:t>
            </a:r>
          </a:p>
          <a:p>
            <a:r>
              <a:rPr lang="en-CA" b="1" dirty="0"/>
              <a:t>April</a:t>
            </a:r>
            <a:r>
              <a:rPr lang="en-CA" dirty="0"/>
              <a:t> - Hospitals. Nursing homes. Retirement homes</a:t>
            </a:r>
          </a:p>
          <a:p>
            <a:r>
              <a:rPr lang="en-CA" b="1" dirty="0"/>
              <a:t>May </a:t>
            </a:r>
            <a:r>
              <a:rPr lang="en-CA" dirty="0"/>
              <a:t>- Schools. Students. Staff </a:t>
            </a:r>
          </a:p>
          <a:p>
            <a:r>
              <a:rPr lang="en-CA" b="1" dirty="0"/>
              <a:t>June</a:t>
            </a:r>
            <a:r>
              <a:rPr lang="en-CA" dirty="0"/>
              <a:t> - Court houses. Detention centres, prisons, jails. Offenders and staff. First responders  </a:t>
            </a:r>
          </a:p>
        </p:txBody>
      </p:sp>
    </p:spTree>
    <p:extLst>
      <p:ext uri="{BB962C8B-B14F-4D97-AF65-F5344CB8AC3E}">
        <p14:creationId xmlns:p14="http://schemas.microsoft.com/office/powerpoint/2010/main" val="17090913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normAutofit/>
          </a:bodyPr>
          <a:lstStyle/>
          <a:p>
            <a:r>
              <a:rPr lang="en-CA" b="1" dirty="0" smtClean="0"/>
              <a:t>July</a:t>
            </a:r>
            <a:r>
              <a:rPr lang="en-CA" dirty="0" smtClean="0"/>
              <a:t> </a:t>
            </a:r>
            <a:r>
              <a:rPr lang="en-CA" dirty="0"/>
              <a:t>– Community service providers.  </a:t>
            </a:r>
          </a:p>
          <a:p>
            <a:r>
              <a:rPr lang="en-CA" b="1" dirty="0"/>
              <a:t>August</a:t>
            </a:r>
            <a:r>
              <a:rPr lang="en-CA" dirty="0"/>
              <a:t>  - Shopping plazas, malls. </a:t>
            </a:r>
            <a:r>
              <a:rPr lang="en-CA" dirty="0" smtClean="0"/>
              <a:t>Banks. Businesses</a:t>
            </a:r>
            <a:endParaRPr lang="en-CA" dirty="0"/>
          </a:p>
          <a:p>
            <a:r>
              <a:rPr lang="en-CA" b="1" dirty="0"/>
              <a:t>September</a:t>
            </a:r>
            <a:r>
              <a:rPr lang="en-CA" dirty="0"/>
              <a:t> - Churches, members, leaders. Church headquarters</a:t>
            </a:r>
          </a:p>
          <a:p>
            <a:r>
              <a:rPr lang="en-CA" b="1" dirty="0"/>
              <a:t>October</a:t>
            </a:r>
            <a:r>
              <a:rPr lang="en-CA" dirty="0"/>
              <a:t> - World </a:t>
            </a:r>
            <a:r>
              <a:rPr lang="en-CA" dirty="0" smtClean="0"/>
              <a:t>Leaders. </a:t>
            </a:r>
            <a:r>
              <a:rPr lang="en-CA" dirty="0"/>
              <a:t>Governments. Farmers.. Food supply</a:t>
            </a:r>
          </a:p>
          <a:p>
            <a:r>
              <a:rPr lang="en-CA" b="1" dirty="0"/>
              <a:t>November</a:t>
            </a:r>
            <a:r>
              <a:rPr lang="en-CA" dirty="0"/>
              <a:t> - Public figures including entertainers </a:t>
            </a:r>
            <a:r>
              <a:rPr lang="en-CA" dirty="0" smtClean="0"/>
              <a:t>and </a:t>
            </a:r>
            <a:r>
              <a:rPr lang="en-CA" dirty="0"/>
              <a:t>celebrities. </a:t>
            </a:r>
          </a:p>
          <a:p>
            <a:r>
              <a:rPr lang="en-CA" b="1" dirty="0"/>
              <a:t>Decembe</a:t>
            </a:r>
            <a:r>
              <a:rPr lang="en-CA" dirty="0"/>
              <a:t>r - Neighbourhoods. Families. First responders</a:t>
            </a:r>
          </a:p>
          <a:p>
            <a:endParaRPr lang="en-CA" dirty="0"/>
          </a:p>
        </p:txBody>
      </p:sp>
    </p:spTree>
    <p:extLst>
      <p:ext uri="{BB962C8B-B14F-4D97-AF65-F5344CB8AC3E}">
        <p14:creationId xmlns:p14="http://schemas.microsoft.com/office/powerpoint/2010/main" val="17090913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6214" y="599440"/>
            <a:ext cx="8596668" cy="1320800"/>
          </a:xfrm>
        </p:spPr>
        <p:txBody>
          <a:bodyPr/>
          <a:lstStyle/>
          <a:p>
            <a:pPr algn="ctr"/>
            <a:r>
              <a:rPr lang="en-CA" b="1" dirty="0" smtClean="0">
                <a:solidFill>
                  <a:schemeClr val="tx1"/>
                </a:solidFill>
                <a:latin typeface="Gill Sans MT" panose="020B0502020104020203" pitchFamily="34" charset="0"/>
              </a:rPr>
              <a:t>Pitfalls</a:t>
            </a:r>
            <a:endParaRPr lang="en-CA" b="1" dirty="0">
              <a:solidFill>
                <a:schemeClr val="tx1"/>
              </a:solidFill>
              <a:latin typeface="Gill Sans MT" panose="020B0502020104020203" pitchFamily="34" charset="0"/>
            </a:endParaRPr>
          </a:p>
        </p:txBody>
      </p:sp>
      <p:sp>
        <p:nvSpPr>
          <p:cNvPr id="3" name="Content Placeholder 2"/>
          <p:cNvSpPr>
            <a:spLocks noGrp="1"/>
          </p:cNvSpPr>
          <p:nvPr>
            <p:ph idx="1"/>
          </p:nvPr>
        </p:nvSpPr>
        <p:spPr/>
        <p:txBody>
          <a:bodyPr/>
          <a:lstStyle/>
          <a:p>
            <a:r>
              <a:rPr lang="en-CA" sz="2800" dirty="0" smtClean="0"/>
              <a:t>Treating prayer as an event or a program that is confined to a time/space</a:t>
            </a:r>
          </a:p>
          <a:p>
            <a:r>
              <a:rPr lang="en-CA" sz="2800" dirty="0" smtClean="0"/>
              <a:t>Commanding people to testify and/or pray</a:t>
            </a:r>
          </a:p>
          <a:p>
            <a:r>
              <a:rPr lang="en-CA" sz="2800" dirty="0" smtClean="0"/>
              <a:t>Treating the coordinator and the team as the gatekeepers of prayer. The ministry is not a club with the prayer team serving as elite members – ‘prayer warriors’*   </a:t>
            </a:r>
          </a:p>
          <a:p>
            <a:pPr marL="0" indent="0">
              <a:buNone/>
            </a:pPr>
            <a:r>
              <a:rPr lang="en-CA" dirty="0" smtClean="0"/>
              <a:t>* Suggested alternates – ‘prayer partner’ or ‘prayer disciple’ </a:t>
            </a:r>
          </a:p>
          <a:p>
            <a:endParaRPr lang="en-CA" dirty="0"/>
          </a:p>
        </p:txBody>
      </p:sp>
    </p:spTree>
    <p:extLst>
      <p:ext uri="{BB962C8B-B14F-4D97-AF65-F5344CB8AC3E}">
        <p14:creationId xmlns:p14="http://schemas.microsoft.com/office/powerpoint/2010/main" val="1260719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smtClean="0">
                <a:solidFill>
                  <a:schemeClr val="tx1"/>
                </a:solidFill>
                <a:effectLst>
                  <a:outerShdw blurRad="38100" dist="38100" dir="2700000" algn="tl">
                    <a:srgbClr val="000000">
                      <a:alpha val="43137"/>
                    </a:srgbClr>
                  </a:outerShdw>
                </a:effectLst>
              </a:rPr>
              <a:t>Pitfalls</a:t>
            </a:r>
            <a:endParaRPr lang="en-CA" dirty="0">
              <a:solidFill>
                <a:schemeClr val="tx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CA" sz="2800" dirty="0"/>
              <a:t>Praying for and wanting what God can offer instead of </a:t>
            </a:r>
            <a:r>
              <a:rPr lang="en-CA" sz="2800" dirty="0" smtClean="0"/>
              <a:t>desiring a connection with God </a:t>
            </a:r>
            <a:endParaRPr lang="en-CA" sz="2800" dirty="0"/>
          </a:p>
          <a:p>
            <a:r>
              <a:rPr lang="en-CA" sz="2800" dirty="0"/>
              <a:t>Spending more time talking </a:t>
            </a:r>
            <a:r>
              <a:rPr lang="en-CA" sz="2800" b="1" u="sng" dirty="0"/>
              <a:t>about</a:t>
            </a:r>
            <a:r>
              <a:rPr lang="en-CA" sz="2800" dirty="0"/>
              <a:t> prayer, reading the latest book </a:t>
            </a:r>
            <a:r>
              <a:rPr lang="en-CA" sz="2800" b="1" u="sng" dirty="0"/>
              <a:t>on</a:t>
            </a:r>
            <a:r>
              <a:rPr lang="en-CA" sz="2800" dirty="0"/>
              <a:t> prayer,  having more and more events </a:t>
            </a:r>
            <a:r>
              <a:rPr lang="en-CA" sz="2800" b="1" u="sng" dirty="0"/>
              <a:t>on </a:t>
            </a:r>
            <a:r>
              <a:rPr lang="en-CA" sz="2800" dirty="0"/>
              <a:t>prayer and not engaging </a:t>
            </a:r>
            <a:r>
              <a:rPr lang="en-CA" sz="2800" b="1" u="sng" dirty="0"/>
              <a:t>in</a:t>
            </a:r>
            <a:r>
              <a:rPr lang="en-CA" sz="2800" dirty="0"/>
              <a:t> prayer</a:t>
            </a:r>
          </a:p>
          <a:p>
            <a:r>
              <a:rPr lang="en-CA" sz="2800" dirty="0"/>
              <a:t>Not respecting confidentiality re: prayer requests</a:t>
            </a:r>
          </a:p>
          <a:p>
            <a:endParaRPr lang="en-CA" dirty="0"/>
          </a:p>
        </p:txBody>
      </p:sp>
    </p:spTree>
    <p:extLst>
      <p:ext uri="{BB962C8B-B14F-4D97-AF65-F5344CB8AC3E}">
        <p14:creationId xmlns:p14="http://schemas.microsoft.com/office/powerpoint/2010/main" val="2826749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CA" sz="4000" b="1" dirty="0" smtClean="0">
                <a:solidFill>
                  <a:schemeClr val="tx1"/>
                </a:solidFill>
              </a:rPr>
              <a:t>Prayer - definition</a:t>
            </a:r>
            <a:endParaRPr lang="en-CA" sz="4000" b="1" dirty="0">
              <a:solidFill>
                <a:schemeClr val="tx1"/>
              </a:solidFill>
            </a:endParaRPr>
          </a:p>
        </p:txBody>
      </p:sp>
      <p:sp>
        <p:nvSpPr>
          <p:cNvPr id="3" name="Content Placeholder 2"/>
          <p:cNvSpPr>
            <a:spLocks noGrp="1"/>
          </p:cNvSpPr>
          <p:nvPr>
            <p:ph idx="1"/>
          </p:nvPr>
        </p:nvSpPr>
        <p:spPr/>
        <p:txBody>
          <a:bodyPr>
            <a:normAutofit/>
          </a:bodyPr>
          <a:lstStyle/>
          <a:p>
            <a:pPr marL="0" indent="0">
              <a:buNone/>
            </a:pPr>
            <a:endParaRPr lang="en-CA" sz="6000" b="1" dirty="0" smtClean="0">
              <a:latin typeface="Gill Sans MT" panose="020B0502020104020203" pitchFamily="34" charset="0"/>
            </a:endParaRPr>
          </a:p>
          <a:p>
            <a:pPr marL="0" indent="0">
              <a:buNone/>
            </a:pPr>
            <a:r>
              <a:rPr lang="en-CA" sz="6000" b="1" dirty="0" smtClean="0">
                <a:latin typeface="Gill Sans MT" panose="020B0502020104020203" pitchFamily="34" charset="0"/>
              </a:rPr>
              <a:t>Prayer is a continuous conversation with God</a:t>
            </a:r>
            <a:endParaRPr lang="en-CA" sz="6000" b="1" dirty="0">
              <a:latin typeface="Gill Sans MT" panose="020B0502020104020203" pitchFamily="34" charset="0"/>
            </a:endParaRPr>
          </a:p>
        </p:txBody>
      </p:sp>
    </p:spTree>
    <p:extLst>
      <p:ext uri="{BB962C8B-B14F-4D97-AF65-F5344CB8AC3E}">
        <p14:creationId xmlns:p14="http://schemas.microsoft.com/office/powerpoint/2010/main" val="23023790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b="1" dirty="0" smtClean="0">
                <a:solidFill>
                  <a:schemeClr val="tx1"/>
                </a:solidFill>
              </a:rPr>
              <a:t>IDEAS</a:t>
            </a:r>
            <a:endParaRPr lang="en-CA" b="1" dirty="0">
              <a:solidFill>
                <a:schemeClr val="tx1"/>
              </a:solidFill>
            </a:endParaRPr>
          </a:p>
        </p:txBody>
      </p:sp>
      <p:sp>
        <p:nvSpPr>
          <p:cNvPr id="3" name="Content Placeholder 2"/>
          <p:cNvSpPr>
            <a:spLocks noGrp="1"/>
          </p:cNvSpPr>
          <p:nvPr>
            <p:ph idx="1"/>
          </p:nvPr>
        </p:nvSpPr>
        <p:spPr/>
        <p:txBody>
          <a:bodyPr>
            <a:normAutofit/>
          </a:bodyPr>
          <a:lstStyle/>
          <a:p>
            <a:r>
              <a:rPr lang="en-CA" sz="3200" dirty="0" smtClean="0"/>
              <a:t>Adopt first responders</a:t>
            </a:r>
          </a:p>
          <a:p>
            <a:r>
              <a:rPr lang="en-CA" altLang="en-US" sz="3200" dirty="0"/>
              <a:t>Host prayer </a:t>
            </a:r>
            <a:r>
              <a:rPr lang="en-CA" altLang="en-US" sz="3200" dirty="0" smtClean="0"/>
              <a:t>walks keeping safety protocols in mind (construction </a:t>
            </a:r>
            <a:r>
              <a:rPr lang="en-CA" altLang="en-US" sz="3200" dirty="0"/>
              <a:t>sites, public schools, </a:t>
            </a:r>
            <a:r>
              <a:rPr lang="en-CA" altLang="en-US" sz="3200" dirty="0" smtClean="0"/>
              <a:t>neighbourhoods, businesses, malls, etc.)</a:t>
            </a:r>
          </a:p>
          <a:p>
            <a:r>
              <a:rPr lang="en-CA" sz="3200" dirty="0" smtClean="0"/>
              <a:t>Prayer conferences/retreats should be regional with support from Prayer Ministries, Ontario Conference </a:t>
            </a:r>
          </a:p>
        </p:txBody>
      </p:sp>
    </p:spTree>
    <p:extLst>
      <p:ext uri="{BB962C8B-B14F-4D97-AF65-F5344CB8AC3E}">
        <p14:creationId xmlns:p14="http://schemas.microsoft.com/office/powerpoint/2010/main" val="376431582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r>
              <a:rPr lang="en-CA" sz="3200" dirty="0"/>
              <a:t>Encourage personal spiritual prayer retreats. (See </a:t>
            </a:r>
            <a:r>
              <a:rPr lang="en-CA" sz="3200" dirty="0">
                <a:hlinkClick r:id="rId2"/>
              </a:rPr>
              <a:t>www.adventistontario</a:t>
            </a:r>
            <a:r>
              <a:rPr lang="en-CA" sz="3200" dirty="0"/>
              <a:t> for video)</a:t>
            </a:r>
          </a:p>
          <a:p>
            <a:r>
              <a:rPr lang="en-CA" sz="3200" dirty="0">
                <a:solidFill>
                  <a:schemeClr val="tx1"/>
                </a:solidFill>
              </a:rPr>
              <a:t>Collaborate with Children’s Ministries and Family Ministries to include children in Prayer Ministries (</a:t>
            </a:r>
            <a:r>
              <a:rPr lang="en-CA" sz="3200" dirty="0"/>
              <a:t>See </a:t>
            </a:r>
            <a:r>
              <a:rPr lang="en-CA" sz="3200" dirty="0">
                <a:hlinkClick r:id="rId2"/>
              </a:rPr>
              <a:t>www.adventistontario</a:t>
            </a:r>
            <a:r>
              <a:rPr lang="en-CA" sz="3200" dirty="0"/>
              <a:t> for video)</a:t>
            </a:r>
          </a:p>
          <a:p>
            <a:pPr marL="0" indent="0">
              <a:buNone/>
            </a:pPr>
            <a:endParaRPr lang="en-CA" dirty="0"/>
          </a:p>
        </p:txBody>
      </p:sp>
    </p:spTree>
    <p:extLst>
      <p:ext uri="{BB962C8B-B14F-4D97-AF65-F5344CB8AC3E}">
        <p14:creationId xmlns:p14="http://schemas.microsoft.com/office/powerpoint/2010/main" val="8850714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b="1" dirty="0" smtClean="0">
                <a:solidFill>
                  <a:schemeClr val="tx1"/>
                </a:solidFill>
              </a:rPr>
              <a:t>Misc.</a:t>
            </a:r>
            <a:endParaRPr lang="en-CA" b="1" dirty="0">
              <a:solidFill>
                <a:schemeClr val="tx1"/>
              </a:solidFill>
            </a:endParaRPr>
          </a:p>
        </p:txBody>
      </p:sp>
      <p:sp>
        <p:nvSpPr>
          <p:cNvPr id="3" name="Content Placeholder 2"/>
          <p:cNvSpPr>
            <a:spLocks noGrp="1"/>
          </p:cNvSpPr>
          <p:nvPr>
            <p:ph idx="1"/>
          </p:nvPr>
        </p:nvSpPr>
        <p:spPr>
          <a:xfrm>
            <a:off x="677334" y="1719717"/>
            <a:ext cx="8596668" cy="3880773"/>
          </a:xfrm>
        </p:spPr>
        <p:txBody>
          <a:bodyPr>
            <a:normAutofit fontScale="92500"/>
          </a:bodyPr>
          <a:lstStyle/>
          <a:p>
            <a:endParaRPr lang="en-CA" sz="3200" dirty="0" smtClean="0"/>
          </a:p>
          <a:p>
            <a:r>
              <a:rPr lang="en-CA" sz="3200" dirty="0" smtClean="0"/>
              <a:t>All leaders in Prayer Ministries are members of the Prayer </a:t>
            </a:r>
            <a:r>
              <a:rPr lang="en-CA" sz="3200" dirty="0"/>
              <a:t>A</a:t>
            </a:r>
            <a:r>
              <a:rPr lang="en-CA" sz="3200" dirty="0" smtClean="0"/>
              <a:t>dvisory for the Ontario Conference </a:t>
            </a:r>
            <a:endParaRPr lang="en-CA" sz="3200" dirty="0"/>
          </a:p>
          <a:p>
            <a:r>
              <a:rPr lang="en-CA" sz="3200" dirty="0" smtClean="0"/>
              <a:t>Virtual meetings are scheduled every </a:t>
            </a:r>
            <a:r>
              <a:rPr lang="en-CA" sz="3200" dirty="0"/>
              <a:t>two </a:t>
            </a:r>
            <a:r>
              <a:rPr lang="en-CA" sz="3200" dirty="0" smtClean="0"/>
              <a:t>months</a:t>
            </a:r>
          </a:p>
          <a:p>
            <a:r>
              <a:rPr lang="en-CA" sz="3200" dirty="0" smtClean="0"/>
              <a:t>Suggestion: Continue weekly mid-week prayer worship virtually to connect with individuals </a:t>
            </a:r>
            <a:r>
              <a:rPr lang="en-CA" sz="3200" dirty="0"/>
              <a:t>who </a:t>
            </a:r>
            <a:r>
              <a:rPr lang="en-CA" sz="3200" dirty="0" smtClean="0"/>
              <a:t>may be </a:t>
            </a:r>
            <a:r>
              <a:rPr lang="en-CA" sz="3200" dirty="0"/>
              <a:t>unable to join in-person </a:t>
            </a:r>
            <a:r>
              <a:rPr lang="en-CA" sz="3200" dirty="0" smtClean="0"/>
              <a:t>worship </a:t>
            </a:r>
            <a:endParaRPr lang="en-CA" sz="3200" dirty="0"/>
          </a:p>
          <a:p>
            <a:endParaRPr lang="en-CA" dirty="0"/>
          </a:p>
        </p:txBody>
      </p:sp>
    </p:spTree>
    <p:extLst>
      <p:ext uri="{BB962C8B-B14F-4D97-AF65-F5344CB8AC3E}">
        <p14:creationId xmlns:p14="http://schemas.microsoft.com/office/powerpoint/2010/main" val="171569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b="1" dirty="0" smtClean="0">
                <a:solidFill>
                  <a:schemeClr val="tx1"/>
                </a:solidFill>
              </a:rPr>
              <a:t>Resources</a:t>
            </a:r>
            <a:r>
              <a:rPr lang="en-CA" dirty="0" smtClean="0">
                <a:solidFill>
                  <a:schemeClr val="tx1"/>
                </a:solidFill>
              </a:rPr>
              <a:t> </a:t>
            </a:r>
            <a:endParaRPr lang="en-CA" dirty="0">
              <a:solidFill>
                <a:schemeClr val="tx1"/>
              </a:solidFill>
            </a:endParaRPr>
          </a:p>
        </p:txBody>
      </p:sp>
      <p:sp>
        <p:nvSpPr>
          <p:cNvPr id="3" name="Content Placeholder 2"/>
          <p:cNvSpPr>
            <a:spLocks noGrp="1"/>
          </p:cNvSpPr>
          <p:nvPr>
            <p:ph idx="1"/>
          </p:nvPr>
        </p:nvSpPr>
        <p:spPr/>
        <p:txBody>
          <a:bodyPr>
            <a:normAutofit/>
          </a:bodyPr>
          <a:lstStyle/>
          <a:p>
            <a:endParaRPr lang="en-CA" dirty="0">
              <a:solidFill>
                <a:schemeClr val="tx1"/>
              </a:solidFill>
            </a:endParaRPr>
          </a:p>
          <a:p>
            <a:endParaRPr lang="en-CA" dirty="0" smtClean="0">
              <a:solidFill>
                <a:schemeClr val="tx1"/>
              </a:solidFill>
            </a:endParaRPr>
          </a:p>
          <a:p>
            <a:pPr>
              <a:buFont typeface="Wingdings" panose="05000000000000000000" pitchFamily="2" charset="2"/>
              <a:buChar char="q"/>
            </a:pPr>
            <a:r>
              <a:rPr lang="en-CA" sz="2400" dirty="0" smtClean="0"/>
              <a:t>www.adventistontario.org</a:t>
            </a:r>
          </a:p>
          <a:p>
            <a:pPr>
              <a:buFont typeface="Wingdings" panose="05000000000000000000" pitchFamily="2" charset="2"/>
              <a:buChar char="q"/>
            </a:pPr>
            <a:r>
              <a:rPr lang="en-CA" sz="2400" dirty="0"/>
              <a:t>https://www.ministerialassociation.org/prayer/ </a:t>
            </a:r>
          </a:p>
          <a:p>
            <a:pPr>
              <a:buFont typeface="Wingdings" panose="05000000000000000000" pitchFamily="2" charset="2"/>
              <a:buChar char="q"/>
            </a:pPr>
            <a:r>
              <a:rPr lang="en-CA" sz="2400" dirty="0" smtClean="0">
                <a:solidFill>
                  <a:schemeClr val="tx1"/>
                </a:solidFill>
                <a:hlinkClick r:id="rId2"/>
              </a:rPr>
              <a:t>www.adventsource.org</a:t>
            </a:r>
            <a:r>
              <a:rPr lang="en-CA" sz="2400" dirty="0" smtClean="0">
                <a:solidFill>
                  <a:schemeClr val="tx1"/>
                </a:solidFill>
              </a:rPr>
              <a:t> (for </a:t>
            </a:r>
            <a:r>
              <a:rPr lang="en-CA" sz="2400" b="1" dirty="0" smtClean="0">
                <a:solidFill>
                  <a:schemeClr val="tx1"/>
                </a:solidFill>
              </a:rPr>
              <a:t>Quick Start Guides </a:t>
            </a:r>
            <a:r>
              <a:rPr lang="en-CA" sz="2400" dirty="0" smtClean="0">
                <a:solidFill>
                  <a:schemeClr val="tx1"/>
                </a:solidFill>
              </a:rPr>
              <a:t>for Prayer Ministries in </a:t>
            </a:r>
            <a:r>
              <a:rPr lang="en-CA" sz="2400" dirty="0" smtClean="0">
                <a:solidFill>
                  <a:schemeClr val="tx1"/>
                </a:solidFill>
              </a:rPr>
              <a:t>French, English, and Spanish)</a:t>
            </a:r>
          </a:p>
          <a:p>
            <a:pPr>
              <a:buFont typeface="Wingdings" panose="05000000000000000000" pitchFamily="2" charset="2"/>
              <a:buChar char="q"/>
            </a:pPr>
            <a:endParaRPr lang="en-CA" dirty="0"/>
          </a:p>
          <a:p>
            <a:pPr>
              <a:buFont typeface="Wingdings" panose="05000000000000000000" pitchFamily="2" charset="2"/>
              <a:buChar char="q"/>
            </a:pPr>
            <a:endParaRPr lang="en-CA" sz="2400" dirty="0">
              <a:solidFill>
                <a:schemeClr val="tx1"/>
              </a:solidFill>
            </a:endParaRPr>
          </a:p>
          <a:p>
            <a:pPr marL="0" indent="0">
              <a:buNone/>
            </a:pPr>
            <a:endParaRPr lang="en-CA" dirty="0">
              <a:solidFill>
                <a:schemeClr val="tx1"/>
              </a:solidFill>
            </a:endParaRPr>
          </a:p>
        </p:txBody>
      </p:sp>
    </p:spTree>
    <p:extLst>
      <p:ext uri="{BB962C8B-B14F-4D97-AF65-F5344CB8AC3E}">
        <p14:creationId xmlns:p14="http://schemas.microsoft.com/office/powerpoint/2010/main" val="19317509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t>
            </a:r>
            <a:endParaRPr lang="en-CA" dirty="0"/>
          </a:p>
        </p:txBody>
      </p:sp>
      <p:sp>
        <p:nvSpPr>
          <p:cNvPr id="3" name="Content Placeholder 2"/>
          <p:cNvSpPr>
            <a:spLocks noGrp="1"/>
          </p:cNvSpPr>
          <p:nvPr>
            <p:ph idx="1"/>
          </p:nvPr>
        </p:nvSpPr>
        <p:spPr/>
        <p:txBody>
          <a:bodyPr/>
          <a:lstStyle/>
          <a:p>
            <a:pPr marL="0" indent="0" algn="ctr">
              <a:buNone/>
            </a:pPr>
            <a:endParaRPr lang="en-CA" dirty="0"/>
          </a:p>
          <a:p>
            <a:pPr marL="0" indent="0" algn="ctr">
              <a:buNone/>
            </a:pPr>
            <a:endParaRPr lang="en-CA" dirty="0" smtClean="0"/>
          </a:p>
          <a:p>
            <a:pPr marL="0" indent="0" algn="ctr">
              <a:buNone/>
            </a:pPr>
            <a:endParaRPr lang="en-CA" dirty="0"/>
          </a:p>
        </p:txBody>
      </p:sp>
      <p:sp>
        <p:nvSpPr>
          <p:cNvPr id="6" name="Title 1"/>
          <p:cNvSpPr txBox="1">
            <a:spLocks/>
          </p:cNvSpPr>
          <p:nvPr/>
        </p:nvSpPr>
        <p:spPr>
          <a:xfrm>
            <a:off x="413174" y="1026160"/>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CA"/>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2535" y="0"/>
            <a:ext cx="6866930" cy="6858000"/>
          </a:xfrm>
          <a:prstGeom prst="rect">
            <a:avLst/>
          </a:prstGeom>
          <a:effectLst>
            <a:softEdge rad="635000"/>
          </a:effectLst>
        </p:spPr>
      </p:pic>
    </p:spTree>
    <p:extLst>
      <p:ext uri="{BB962C8B-B14F-4D97-AF65-F5344CB8AC3E}">
        <p14:creationId xmlns:p14="http://schemas.microsoft.com/office/powerpoint/2010/main" val="3186350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CA" b="1" dirty="0" smtClean="0">
                <a:solidFill>
                  <a:schemeClr val="tx1"/>
                </a:solidFill>
                <a:latin typeface="Gill Sans MT" panose="020B0502020104020203" pitchFamily="34" charset="0"/>
              </a:rPr>
              <a:t>Ministry Goals</a:t>
            </a:r>
            <a:endParaRPr lang="en-CA" b="1" dirty="0">
              <a:solidFill>
                <a:schemeClr val="tx1"/>
              </a:solidFill>
              <a:latin typeface="Gill Sans MT" panose="020B0502020104020203" pitchFamily="34" charset="0"/>
            </a:endParaRPr>
          </a:p>
        </p:txBody>
      </p:sp>
      <p:sp>
        <p:nvSpPr>
          <p:cNvPr id="3" name="Content Placeholder 2"/>
          <p:cNvSpPr>
            <a:spLocks noGrp="1"/>
          </p:cNvSpPr>
          <p:nvPr>
            <p:ph idx="1"/>
          </p:nvPr>
        </p:nvSpPr>
        <p:spPr/>
        <p:txBody>
          <a:bodyPr>
            <a:noAutofit/>
          </a:bodyPr>
          <a:lstStyle/>
          <a:p>
            <a:pPr marL="400050" lvl="1" indent="0" algn="ctr">
              <a:buNone/>
            </a:pPr>
            <a:endParaRPr lang="en-CA" sz="3800" dirty="0" smtClean="0"/>
          </a:p>
          <a:p>
            <a:pPr marL="400050" lvl="1" indent="0" algn="ctr">
              <a:buNone/>
            </a:pPr>
            <a:r>
              <a:rPr lang="en-CA" sz="3600" dirty="0" smtClean="0"/>
              <a:t>To encourage members to engage in  prayer as an continuous conversation with God</a:t>
            </a:r>
            <a:r>
              <a:rPr lang="en-GB" sz="3600" dirty="0" smtClean="0"/>
              <a:t>, and acknowledge that prayer is an act of worship that is as natural as breathing</a:t>
            </a:r>
            <a:endParaRPr lang="en-CA" sz="3600" dirty="0" smtClean="0"/>
          </a:p>
        </p:txBody>
      </p:sp>
    </p:spTree>
    <p:extLst>
      <p:ext uri="{BB962C8B-B14F-4D97-AF65-F5344CB8AC3E}">
        <p14:creationId xmlns:p14="http://schemas.microsoft.com/office/powerpoint/2010/main" val="564622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b="1" dirty="0">
                <a:solidFill>
                  <a:schemeClr val="tx1"/>
                </a:solidFill>
                <a:latin typeface="Gill Sans MT" panose="020B0502020104020203" pitchFamily="34" charset="0"/>
              </a:rPr>
              <a:t>Ministry </a:t>
            </a:r>
            <a:r>
              <a:rPr lang="en-CA" b="1" dirty="0" smtClean="0">
                <a:solidFill>
                  <a:schemeClr val="tx1"/>
                </a:solidFill>
                <a:latin typeface="Gill Sans MT" panose="020B0502020104020203" pitchFamily="34" charset="0"/>
              </a:rPr>
              <a:t>Goals</a:t>
            </a:r>
            <a:endParaRPr lang="en-CA" b="1" dirty="0">
              <a:solidFill>
                <a:schemeClr val="tx1"/>
              </a:solidFill>
              <a:latin typeface="Gill Sans MT" panose="020B0502020104020203" pitchFamily="34" charset="0"/>
            </a:endParaRPr>
          </a:p>
        </p:txBody>
      </p:sp>
      <p:sp>
        <p:nvSpPr>
          <p:cNvPr id="3" name="Content Placeholder 2"/>
          <p:cNvSpPr>
            <a:spLocks noGrp="1"/>
          </p:cNvSpPr>
          <p:nvPr>
            <p:ph idx="1"/>
          </p:nvPr>
        </p:nvSpPr>
        <p:spPr/>
        <p:txBody>
          <a:bodyPr>
            <a:noAutofit/>
          </a:bodyPr>
          <a:lstStyle/>
          <a:p>
            <a:r>
              <a:rPr lang="en-CA" sz="2800" dirty="0" smtClean="0"/>
              <a:t>To encourage members to maintain prayer as a natural part of worship and refrain from practices that make it intimidating or too structured with multiple formulas </a:t>
            </a:r>
          </a:p>
          <a:p>
            <a:r>
              <a:rPr lang="en-CA" sz="2800" dirty="0" smtClean="0"/>
              <a:t>To model and encourage members to pray like Jesus, in the name of Jesus, in the will of God, and for the grace to accept God’s responses to prayers</a:t>
            </a:r>
            <a:endParaRPr lang="en-CA" sz="2800" dirty="0"/>
          </a:p>
        </p:txBody>
      </p:sp>
    </p:spTree>
    <p:extLst>
      <p:ext uri="{BB962C8B-B14F-4D97-AF65-F5344CB8AC3E}">
        <p14:creationId xmlns:p14="http://schemas.microsoft.com/office/powerpoint/2010/main" val="564622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CA" sz="4000" b="1" dirty="0" smtClean="0">
                <a:solidFill>
                  <a:schemeClr val="tx1"/>
                </a:solidFill>
                <a:latin typeface="Gill Sans MT" panose="020B0502020104020203" pitchFamily="34" charset="0"/>
              </a:rPr>
              <a:t>Prayers of Jesus</a:t>
            </a:r>
            <a:endParaRPr lang="en-CA" sz="4000" b="1" dirty="0">
              <a:solidFill>
                <a:schemeClr val="tx1"/>
              </a:solidFill>
              <a:latin typeface="Gill Sans MT" panose="020B0502020104020203" pitchFamily="34" charset="0"/>
            </a:endParaRPr>
          </a:p>
        </p:txBody>
      </p:sp>
      <p:sp>
        <p:nvSpPr>
          <p:cNvPr id="3" name="Content Placeholder 2"/>
          <p:cNvSpPr>
            <a:spLocks noGrp="1"/>
          </p:cNvSpPr>
          <p:nvPr>
            <p:ph idx="1"/>
          </p:nvPr>
        </p:nvSpPr>
        <p:spPr/>
        <p:txBody>
          <a:bodyPr>
            <a:normAutofit fontScale="92500"/>
          </a:bodyPr>
          <a:lstStyle/>
          <a:p>
            <a:pPr marL="0" indent="0">
              <a:buNone/>
            </a:pPr>
            <a:r>
              <a:rPr lang="en-US" sz="3600" dirty="0" smtClean="0"/>
              <a:t>Some records of Jesus’ prayers:</a:t>
            </a:r>
            <a:endParaRPr lang="en-US" sz="3600" dirty="0"/>
          </a:p>
          <a:p>
            <a:r>
              <a:rPr lang="en-US" sz="3600" dirty="0" smtClean="0"/>
              <a:t>Matt 11:25-26, Luke 10:21, John 11:41-42, John 12:28,  John 17, Luke 22:39-42,  Luke 23:34, 46 Matt 27:46, Mark 15:34, Luke 3:21, Luke 5:16, Mark 1:35, Mark 6:46, John 6:11-15, Luke 6:12, Luke 9:18, 28, </a:t>
            </a:r>
            <a:r>
              <a:rPr lang="en-US" sz="3600" dirty="0" smtClean="0">
                <a:solidFill>
                  <a:schemeClr val="tx1"/>
                </a:solidFill>
              </a:rPr>
              <a:t>29</a:t>
            </a:r>
            <a:r>
              <a:rPr lang="en-US" sz="3600" dirty="0">
                <a:solidFill>
                  <a:schemeClr val="tx1"/>
                </a:solidFill>
              </a:rPr>
              <a:t>, Luke </a:t>
            </a:r>
            <a:r>
              <a:rPr lang="en-US" sz="3600" dirty="0" smtClean="0">
                <a:solidFill>
                  <a:schemeClr val="tx1"/>
                </a:solidFill>
              </a:rPr>
              <a:t>11:1-4,  </a:t>
            </a:r>
            <a:r>
              <a:rPr lang="en-US" sz="3600" dirty="0">
                <a:solidFill>
                  <a:schemeClr val="tx1"/>
                </a:solidFill>
              </a:rPr>
              <a:t>Luke 22:32, </a:t>
            </a:r>
            <a:r>
              <a:rPr lang="en-US" sz="3600" dirty="0" smtClean="0"/>
              <a:t>Matt 14:13-22; </a:t>
            </a:r>
            <a:r>
              <a:rPr lang="en-US" sz="3600" dirty="0"/>
              <a:t>Mark </a:t>
            </a:r>
            <a:r>
              <a:rPr lang="en-US" sz="3600" dirty="0" smtClean="0"/>
              <a:t>6:30-44, </a:t>
            </a:r>
            <a:r>
              <a:rPr lang="en-CA" sz="3500" dirty="0" smtClean="0"/>
              <a:t>Matt 6:9-13</a:t>
            </a:r>
            <a:endParaRPr lang="en-US" sz="3500" dirty="0"/>
          </a:p>
        </p:txBody>
      </p:sp>
    </p:spTree>
    <p:extLst>
      <p:ext uri="{BB962C8B-B14F-4D97-AF65-F5344CB8AC3E}">
        <p14:creationId xmlns:p14="http://schemas.microsoft.com/office/powerpoint/2010/main" val="20096019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b="1" dirty="0" smtClean="0">
                <a:solidFill>
                  <a:schemeClr val="tx1"/>
                </a:solidFill>
                <a:latin typeface="Gill Sans MT" panose="020B0502020104020203" pitchFamily="34" charset="0"/>
              </a:rPr>
              <a:t>Selected Bible references on prayer</a:t>
            </a:r>
            <a:endParaRPr lang="en-CA" b="1" dirty="0">
              <a:solidFill>
                <a:schemeClr val="tx1"/>
              </a:solidFill>
              <a:latin typeface="Gill Sans MT" panose="020B0502020104020203" pitchFamily="34" charset="0"/>
            </a:endParaRPr>
          </a:p>
        </p:txBody>
      </p:sp>
      <p:sp>
        <p:nvSpPr>
          <p:cNvPr id="3" name="Content Placeholder 2"/>
          <p:cNvSpPr>
            <a:spLocks noGrp="1"/>
          </p:cNvSpPr>
          <p:nvPr>
            <p:ph idx="1"/>
          </p:nvPr>
        </p:nvSpPr>
        <p:spPr/>
        <p:txBody>
          <a:bodyPr>
            <a:noAutofit/>
          </a:bodyPr>
          <a:lstStyle/>
          <a:p>
            <a:r>
              <a:rPr lang="en-US" sz="2800" dirty="0" smtClean="0"/>
              <a:t>“</a:t>
            </a:r>
            <a:r>
              <a:rPr lang="en-US" sz="2800" dirty="0"/>
              <a:t>Do not be anxious about anything. Instead, tell your requests to God in your every prayer and petition—with </a:t>
            </a:r>
            <a:r>
              <a:rPr lang="en-US" sz="2800" dirty="0" smtClean="0"/>
              <a:t>thanksgiving.</a:t>
            </a:r>
          </a:p>
          <a:p>
            <a:pPr marL="400050" lvl="1" indent="0">
              <a:buNone/>
            </a:pPr>
            <a:r>
              <a:rPr lang="en-US" sz="2800" dirty="0" smtClean="0"/>
              <a:t>Then </a:t>
            </a:r>
            <a:r>
              <a:rPr lang="en-US" sz="2800" dirty="0"/>
              <a:t>you will experience God’s peace, which exceeds </a:t>
            </a:r>
            <a:r>
              <a:rPr lang="en-US" sz="2800" dirty="0" smtClean="0"/>
              <a:t>  anything </a:t>
            </a:r>
            <a:r>
              <a:rPr lang="en-US" sz="2800" dirty="0"/>
              <a:t>we can </a:t>
            </a:r>
            <a:r>
              <a:rPr lang="en-US" sz="2800" dirty="0" smtClean="0"/>
              <a:t>understand</a:t>
            </a:r>
            <a:r>
              <a:rPr lang="en-US" sz="2800" dirty="0"/>
              <a:t>. </a:t>
            </a:r>
            <a:r>
              <a:rPr lang="en-US" sz="2800" dirty="0" smtClean="0"/>
              <a:t>His </a:t>
            </a:r>
            <a:r>
              <a:rPr lang="en-US" sz="2800" dirty="0"/>
              <a:t>peace will guard your hearts and minds as you live in </a:t>
            </a:r>
            <a:r>
              <a:rPr lang="en-US" sz="2800" dirty="0" smtClean="0"/>
              <a:t>Christ </a:t>
            </a:r>
            <a:r>
              <a:rPr lang="en-US" sz="2800" dirty="0"/>
              <a:t>Jesus.</a:t>
            </a:r>
            <a:r>
              <a:rPr lang="en-US" sz="2800" dirty="0" smtClean="0"/>
              <a:t>” </a:t>
            </a:r>
            <a:r>
              <a:rPr lang="en-US" sz="2800" dirty="0"/>
              <a:t>(Philippians </a:t>
            </a:r>
            <a:r>
              <a:rPr lang="en-US" sz="2800" dirty="0" smtClean="0"/>
              <a:t>4:6).</a:t>
            </a:r>
          </a:p>
        </p:txBody>
      </p:sp>
    </p:spTree>
    <p:extLst>
      <p:ext uri="{BB962C8B-B14F-4D97-AF65-F5344CB8AC3E}">
        <p14:creationId xmlns:p14="http://schemas.microsoft.com/office/powerpoint/2010/main" val="4518203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b="1" dirty="0">
                <a:solidFill>
                  <a:schemeClr val="tx1"/>
                </a:solidFill>
                <a:latin typeface="Gill Sans MT" panose="020B0502020104020203" pitchFamily="34" charset="0"/>
              </a:rPr>
              <a:t>Selected </a:t>
            </a:r>
            <a:r>
              <a:rPr lang="en-CA" b="1" dirty="0" smtClean="0">
                <a:solidFill>
                  <a:schemeClr val="tx1"/>
                </a:solidFill>
                <a:latin typeface="Gill Sans MT" panose="020B0502020104020203" pitchFamily="34" charset="0"/>
              </a:rPr>
              <a:t>Bible references </a:t>
            </a:r>
            <a:r>
              <a:rPr lang="en-CA" b="1" dirty="0">
                <a:solidFill>
                  <a:schemeClr val="tx1"/>
                </a:solidFill>
                <a:latin typeface="Gill Sans MT" panose="020B0502020104020203" pitchFamily="34" charset="0"/>
              </a:rPr>
              <a:t>on prayer</a:t>
            </a:r>
          </a:p>
        </p:txBody>
      </p:sp>
      <p:sp>
        <p:nvSpPr>
          <p:cNvPr id="3" name="Content Placeholder 2"/>
          <p:cNvSpPr>
            <a:spLocks noGrp="1"/>
          </p:cNvSpPr>
          <p:nvPr>
            <p:ph idx="1"/>
          </p:nvPr>
        </p:nvSpPr>
        <p:spPr/>
        <p:txBody>
          <a:bodyPr>
            <a:normAutofit/>
          </a:bodyPr>
          <a:lstStyle/>
          <a:p>
            <a:r>
              <a:rPr lang="en-US" sz="2400" dirty="0"/>
              <a:t>Then you will call on me and come and pray to me, and I will listen to </a:t>
            </a:r>
            <a:r>
              <a:rPr lang="en-US" sz="2400" dirty="0" smtClean="0"/>
              <a:t>you. Jeremiah 29:12 - NIV </a:t>
            </a:r>
            <a:endParaRPr lang="en-US" sz="2400" dirty="0"/>
          </a:p>
          <a:p>
            <a:r>
              <a:rPr lang="en-US" sz="2400" dirty="0"/>
              <a:t>‘Call to me and I will answer you and tell you great and unsearchable things you do not know</a:t>
            </a:r>
            <a:r>
              <a:rPr lang="en-US" sz="2400" dirty="0" smtClean="0"/>
              <a:t>.’ Jeremiah 33:3 - NIV </a:t>
            </a:r>
          </a:p>
          <a:p>
            <a:r>
              <a:rPr lang="en-US" sz="2400" dirty="0"/>
              <a:t>Always be joyful. </a:t>
            </a:r>
            <a:r>
              <a:rPr lang="en-US" sz="2400" baseline="30000" dirty="0"/>
              <a:t>17 </a:t>
            </a:r>
            <a:r>
              <a:rPr lang="en-US" sz="2400" dirty="0"/>
              <a:t>Never stop praying. </a:t>
            </a:r>
            <a:r>
              <a:rPr lang="en-US" sz="2400" baseline="30000" dirty="0"/>
              <a:t>18 </a:t>
            </a:r>
            <a:r>
              <a:rPr lang="en-US" sz="2400" dirty="0"/>
              <a:t>Be thankful in all circumstances, for this is God’s will for you who belong to Christ Jesus. I Thessalonians 5: </a:t>
            </a:r>
            <a:r>
              <a:rPr lang="en-US" sz="2400" dirty="0" smtClean="0"/>
              <a:t>16-18 - NLT</a:t>
            </a:r>
            <a:endParaRPr lang="en-CA" sz="2400" dirty="0"/>
          </a:p>
          <a:p>
            <a:pPr marL="0" indent="0">
              <a:buNone/>
            </a:pPr>
            <a:endParaRPr lang="en-US" dirty="0"/>
          </a:p>
        </p:txBody>
      </p:sp>
    </p:spTree>
    <p:extLst>
      <p:ext uri="{BB962C8B-B14F-4D97-AF65-F5344CB8AC3E}">
        <p14:creationId xmlns:p14="http://schemas.microsoft.com/office/powerpoint/2010/main" val="227091627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b="1" dirty="0" smtClean="0">
                <a:solidFill>
                  <a:schemeClr val="tx1"/>
                </a:solidFill>
                <a:latin typeface="Gill Sans MT" panose="020B0502020104020203" pitchFamily="34" charset="0"/>
              </a:rPr>
              <a:t>Ellen White on Prayer</a:t>
            </a:r>
            <a:endParaRPr lang="en-CA" b="1" dirty="0">
              <a:solidFill>
                <a:schemeClr val="tx1"/>
              </a:solidFill>
              <a:latin typeface="Gill Sans MT" panose="020B0502020104020203" pitchFamily="34" charset="0"/>
            </a:endParaRPr>
          </a:p>
        </p:txBody>
      </p:sp>
      <p:sp>
        <p:nvSpPr>
          <p:cNvPr id="3" name="Content Placeholder 2"/>
          <p:cNvSpPr>
            <a:spLocks noGrp="1"/>
          </p:cNvSpPr>
          <p:nvPr>
            <p:ph idx="1"/>
          </p:nvPr>
        </p:nvSpPr>
        <p:spPr/>
        <p:txBody>
          <a:bodyPr>
            <a:normAutofit/>
          </a:bodyPr>
          <a:lstStyle/>
          <a:p>
            <a:r>
              <a:rPr lang="en-CA" sz="3200" i="1" dirty="0"/>
              <a:t>Our High Calling</a:t>
            </a:r>
            <a:r>
              <a:rPr lang="en-CA" sz="3200" dirty="0"/>
              <a:t>, p. 177 </a:t>
            </a:r>
            <a:r>
              <a:rPr lang="en-CA" sz="3200" dirty="0" smtClean="0"/>
              <a:t>   Prayer </a:t>
            </a:r>
            <a:r>
              <a:rPr lang="en-CA" sz="3200" dirty="0"/>
              <a:t>unites us with one another and with God. </a:t>
            </a:r>
            <a:r>
              <a:rPr lang="en-CA" sz="3200" dirty="0" smtClean="0"/>
              <a:t>Prayer </a:t>
            </a:r>
            <a:r>
              <a:rPr lang="en-CA" sz="3200" dirty="0"/>
              <a:t>brings Jesus to our side, and gives new strength and fresh grace to the fainting, perplexed soul to overcome the world, the flesh, and the devil. </a:t>
            </a:r>
            <a:r>
              <a:rPr lang="en-CA" sz="3200" dirty="0" smtClean="0"/>
              <a:t>Prayer </a:t>
            </a:r>
            <a:r>
              <a:rPr lang="en-CA" sz="3200" dirty="0"/>
              <a:t>turns aside the attacks of Satan. </a:t>
            </a:r>
          </a:p>
        </p:txBody>
      </p:sp>
    </p:spTree>
    <p:extLst>
      <p:ext uri="{BB962C8B-B14F-4D97-AF65-F5344CB8AC3E}">
        <p14:creationId xmlns:p14="http://schemas.microsoft.com/office/powerpoint/2010/main" val="5545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b="1" dirty="0">
                <a:solidFill>
                  <a:schemeClr val="tx1"/>
                </a:solidFill>
                <a:latin typeface="Gill Sans MT" panose="020B0502020104020203" pitchFamily="34" charset="0"/>
              </a:rPr>
              <a:t>Ellen White on Prayer</a:t>
            </a:r>
            <a:endParaRPr lang="en-CA" b="1" dirty="0">
              <a:latin typeface="Gill Sans MT" panose="020B0502020104020203" pitchFamily="34" charset="0"/>
            </a:endParaRPr>
          </a:p>
        </p:txBody>
      </p:sp>
      <p:sp>
        <p:nvSpPr>
          <p:cNvPr id="3" name="Content Placeholder 2"/>
          <p:cNvSpPr>
            <a:spLocks noGrp="1"/>
          </p:cNvSpPr>
          <p:nvPr>
            <p:ph idx="1"/>
          </p:nvPr>
        </p:nvSpPr>
        <p:spPr/>
        <p:txBody>
          <a:bodyPr>
            <a:normAutofit/>
          </a:bodyPr>
          <a:lstStyle/>
          <a:p>
            <a:r>
              <a:rPr lang="en-CA" sz="2000" dirty="0" smtClean="0"/>
              <a:t>The </a:t>
            </a:r>
            <a:r>
              <a:rPr lang="en-CA" sz="2000" dirty="0"/>
              <a:t>summing up of the benefit of prayer </a:t>
            </a:r>
            <a:r>
              <a:rPr lang="en-CA" sz="2000" dirty="0" smtClean="0"/>
              <a:t>is </a:t>
            </a:r>
            <a:r>
              <a:rPr lang="en-CA" sz="2000" dirty="0"/>
              <a:t>that devotion that leads to faith in God's promises. </a:t>
            </a:r>
            <a:r>
              <a:rPr lang="en-CA" sz="2000" dirty="0" smtClean="0"/>
              <a:t> …The prayer </a:t>
            </a:r>
            <a:r>
              <a:rPr lang="en-CA" sz="2000" dirty="0"/>
              <a:t>of faith is not listless, dry, and uninteresting. It wells up from perfect trust and assurance, and by its fervor makes manifest to the world, to angels, and to men, that you do believe in God, and have made Christ your personal Saviour. </a:t>
            </a:r>
          </a:p>
          <a:p>
            <a:endParaRPr lang="en-CA" dirty="0"/>
          </a:p>
        </p:txBody>
      </p:sp>
    </p:spTree>
    <p:extLst>
      <p:ext uri="{BB962C8B-B14F-4D97-AF65-F5344CB8AC3E}">
        <p14:creationId xmlns:p14="http://schemas.microsoft.com/office/powerpoint/2010/main" val="1841021239"/>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Custom 1">
      <a:majorFont>
        <a:latin typeface="Gill Sans MT"/>
        <a:ea typeface=""/>
        <a:cs typeface=""/>
      </a:majorFont>
      <a:minorFont>
        <a:latin typeface="Gill Sans MT"/>
        <a:ea typeface=""/>
        <a:cs typeface=""/>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32974</TotalTime>
  <Words>1263</Words>
  <Application>Microsoft Office PowerPoint</Application>
  <PresentationFormat>Widescreen</PresentationFormat>
  <Paragraphs>100</Paragraphs>
  <Slides>24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Arial</vt:lpstr>
      <vt:lpstr>Comic Sans MS</vt:lpstr>
      <vt:lpstr>Cooper Black</vt:lpstr>
      <vt:lpstr>Gill Sans MT</vt:lpstr>
      <vt:lpstr>Pristina</vt:lpstr>
      <vt:lpstr>Times New Roman</vt:lpstr>
      <vt:lpstr>Wingdings</vt:lpstr>
      <vt:lpstr>Wingdings 3</vt:lpstr>
      <vt:lpstr>Facet</vt:lpstr>
      <vt:lpstr>PRAYER MINISTRIES Ontario Conference of Seventh-day Adventists</vt:lpstr>
      <vt:lpstr>Prayer - definition</vt:lpstr>
      <vt:lpstr>Ministry Goals</vt:lpstr>
      <vt:lpstr>Ministry Goals</vt:lpstr>
      <vt:lpstr>Prayers of Jesus</vt:lpstr>
      <vt:lpstr>Selected Bible references on prayer</vt:lpstr>
      <vt:lpstr>Selected Bible references on prayer</vt:lpstr>
      <vt:lpstr>Ellen White on Prayer</vt:lpstr>
      <vt:lpstr>Ellen White on Prayer</vt:lpstr>
      <vt:lpstr>Ellen White on Prayer</vt:lpstr>
      <vt:lpstr>Prayer – What it IS</vt:lpstr>
      <vt:lpstr>Prayer – what it is NOT</vt:lpstr>
      <vt:lpstr>Role of the Prayer Coordinator</vt:lpstr>
      <vt:lpstr>Role of the Prayer Coordinator</vt:lpstr>
      <vt:lpstr>Role of the Prayer Coordinator</vt:lpstr>
      <vt:lpstr> Suggested Prayers of Emphasis</vt:lpstr>
      <vt:lpstr>PowerPoint Presentation</vt:lpstr>
      <vt:lpstr>Pitfalls</vt:lpstr>
      <vt:lpstr>Pitfalls</vt:lpstr>
      <vt:lpstr>IDEAS</vt:lpstr>
      <vt:lpstr>PowerPoint Presentation</vt:lpstr>
      <vt:lpstr>Misc.</vt:lpstr>
      <vt:lpstr>Resources </vt:lpstr>
      <vt:lpst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McClean, Maria</dc:creator>
  <cp:lastModifiedBy>McClean, Maria</cp:lastModifiedBy>
  <cp:revision>136</cp:revision>
  <dcterms:created xsi:type="dcterms:W3CDTF">2018-01-25T19:48:17Z</dcterms:created>
  <dcterms:modified xsi:type="dcterms:W3CDTF">2023-03-16T16:58:46Z</dcterms:modified>
</cp:coreProperties>
</file>