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91" r:id="rId3"/>
    <p:sldId id="307" r:id="rId4"/>
    <p:sldId id="316" r:id="rId5"/>
    <p:sldId id="309" r:id="rId6"/>
    <p:sldId id="317" r:id="rId7"/>
    <p:sldId id="257" r:id="rId8"/>
    <p:sldId id="259" r:id="rId9"/>
    <p:sldId id="262" r:id="rId10"/>
    <p:sldId id="287" r:id="rId11"/>
    <p:sldId id="264" r:id="rId12"/>
    <p:sldId id="266" r:id="rId13"/>
    <p:sldId id="267" r:id="rId14"/>
    <p:sldId id="269" r:id="rId15"/>
    <p:sldId id="272" r:id="rId16"/>
    <p:sldId id="273" r:id="rId17"/>
    <p:sldId id="274" r:id="rId18"/>
    <p:sldId id="293" r:id="rId19"/>
    <p:sldId id="303" r:id="rId20"/>
    <p:sldId id="314" r:id="rId21"/>
    <p:sldId id="315" r:id="rId22"/>
    <p:sldId id="319" r:id="rId23"/>
    <p:sldId id="305" r:id="rId24"/>
    <p:sldId id="306" r:id="rId25"/>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8" d="100"/>
          <a:sy n="78"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sz="4400"/>
              <a:t>Title Text</a:t>
            </a:r>
          </a:p>
        </p:txBody>
      </p:sp>
      <p:sp>
        <p:nvSpPr>
          <p:cNvPr id="7" name="Shape 7"/>
          <p:cNvSpPr>
            <a:spLocks noGrp="1"/>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lvl="0">
              <a:defRPr sz="1800">
                <a:solidFill>
                  <a:srgbClr val="000000"/>
                </a:solidFill>
              </a:defRPr>
            </a:pPr>
            <a:r>
              <a:rPr sz="3200">
                <a:solidFill>
                  <a:srgbClr val="888888"/>
                </a:solidFill>
              </a:rPr>
              <a:t>Body Level One</a:t>
            </a:r>
          </a:p>
          <a:p>
            <a:pPr lvl="1">
              <a:defRPr sz="1800">
                <a:solidFill>
                  <a:srgbClr val="000000"/>
                </a:solidFill>
              </a:defRPr>
            </a:pPr>
            <a:r>
              <a:rPr sz="3200">
                <a:solidFill>
                  <a:srgbClr val="888888"/>
                </a:solidFill>
              </a:rPr>
              <a:t>Body Level Two</a:t>
            </a:r>
          </a:p>
          <a:p>
            <a:pPr lvl="2">
              <a:defRPr sz="1800">
                <a:solidFill>
                  <a:srgbClr val="000000"/>
                </a:solidFill>
              </a:defRPr>
            </a:pPr>
            <a:r>
              <a:rPr sz="3200">
                <a:solidFill>
                  <a:srgbClr val="888888"/>
                </a:solidFill>
              </a:rPr>
              <a:t>Body Level Three</a:t>
            </a:r>
          </a:p>
          <a:p>
            <a:pPr lvl="3">
              <a:defRPr sz="1800">
                <a:solidFill>
                  <a:srgbClr val="000000"/>
                </a:solidFill>
              </a:defRPr>
            </a:pPr>
            <a:r>
              <a:rPr sz="3200">
                <a:solidFill>
                  <a:srgbClr val="888888"/>
                </a:solidFill>
              </a:rPr>
              <a:t>Body Level Four</a:t>
            </a:r>
          </a:p>
          <a:p>
            <a:pPr lvl="4">
              <a:defRPr sz="1800">
                <a:solidFill>
                  <a:srgbClr val="000000"/>
                </a:solidFill>
              </a:defRPr>
            </a:pPr>
            <a:r>
              <a:rPr sz="3200">
                <a:solidFill>
                  <a:srgbClr val="888888"/>
                </a:solidFill>
              </a:rPr>
              <a:t>Body Level Five</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Title Text</a:t>
            </a:r>
          </a:p>
        </p:txBody>
      </p:sp>
      <p:sp>
        <p:nvSpPr>
          <p:cNvPr id="40" name="Shape 40"/>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sz="4400"/>
              <a:t>Title Text</a:t>
            </a:r>
          </a:p>
        </p:txBody>
      </p:sp>
      <p:sp>
        <p:nvSpPr>
          <p:cNvPr id="44" name="Shape 44"/>
          <p:cNvSpPr>
            <a:spLocks noGrp="1"/>
          </p:cNvSpPr>
          <p:nvPr>
            <p:ph type="body" idx="1"/>
          </p:nvPr>
        </p:nvSpPr>
        <p:spPr>
          <a:xfrm>
            <a:off x="457200" y="274638"/>
            <a:ext cx="6019800" cy="6583363"/>
          </a:xfrm>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sz="4400"/>
              <a:t>Title Text</a:t>
            </a:r>
          </a:p>
        </p:txBody>
      </p:sp>
      <p:sp>
        <p:nvSpPr>
          <p:cNvPr id="11" name="Shape 11"/>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pPr>
            <a:r>
              <a:rPr sz="4000" b="1" cap="all"/>
              <a:t>Title Text</a:t>
            </a:r>
          </a:p>
        </p:txBody>
      </p:sp>
      <p:sp>
        <p:nvSpPr>
          <p:cNvPr id="15" name="Shape 15"/>
          <p:cNvSpPr>
            <a:spLocks noGrp="1"/>
          </p:cNvSpPr>
          <p:nvPr>
            <p:ph type="body"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lvl="0">
              <a:defRPr sz="1800">
                <a:solidFill>
                  <a:srgbClr val="000000"/>
                </a:solidFill>
              </a:defRPr>
            </a:pPr>
            <a:r>
              <a:rPr sz="2000">
                <a:solidFill>
                  <a:srgbClr val="888888"/>
                </a:solidFill>
              </a:rPr>
              <a:t>Body Level One</a:t>
            </a:r>
          </a:p>
          <a:p>
            <a:pPr lvl="1">
              <a:defRPr sz="1800">
                <a:solidFill>
                  <a:srgbClr val="000000"/>
                </a:solidFill>
              </a:defRPr>
            </a:pPr>
            <a:r>
              <a:rPr sz="2000">
                <a:solidFill>
                  <a:srgbClr val="888888"/>
                </a:solidFill>
              </a:rPr>
              <a:t>Body Level Two</a:t>
            </a:r>
          </a:p>
          <a:p>
            <a:pPr lvl="2">
              <a:defRPr sz="1800">
                <a:solidFill>
                  <a:srgbClr val="000000"/>
                </a:solidFill>
              </a:defRPr>
            </a:pPr>
            <a:r>
              <a:rPr sz="2000">
                <a:solidFill>
                  <a:srgbClr val="888888"/>
                </a:solidFill>
              </a:rPr>
              <a:t>Body Level Three</a:t>
            </a:r>
          </a:p>
          <a:p>
            <a:pPr lvl="3">
              <a:defRPr sz="1800">
                <a:solidFill>
                  <a:srgbClr val="000000"/>
                </a:solidFill>
              </a:defRPr>
            </a:pPr>
            <a:r>
              <a:rPr sz="2000">
                <a:solidFill>
                  <a:srgbClr val="888888"/>
                </a:solidFill>
              </a:rPr>
              <a:t>Body Level Four</a:t>
            </a:r>
          </a:p>
          <a:p>
            <a:pPr lvl="4">
              <a:defRPr sz="1800">
                <a:solidFill>
                  <a:srgbClr val="000000"/>
                </a:solidFill>
              </a:defRPr>
            </a:pPr>
            <a:r>
              <a:rPr sz="2000">
                <a:solidFill>
                  <a:srgbClr val="888888"/>
                </a:solidFill>
              </a:rPr>
              <a:t>Body Level Five</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Title Text</a:t>
            </a:r>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sz="4400"/>
              <a:t>Title Text</a:t>
            </a:r>
          </a:p>
        </p:txBody>
      </p:sp>
      <p:sp>
        <p:nvSpPr>
          <p:cNvPr id="23" name="Shape 23"/>
          <p:cNvSpPr>
            <a:spLocks noGrp="1"/>
          </p:cNvSpPr>
          <p:nvPr>
            <p:ph type="body" idx="1"/>
          </p:nvPr>
        </p:nvSpPr>
        <p:spPr>
          <a:xfrm>
            <a:off x="457200" y="1435465"/>
            <a:ext cx="4040188" cy="739411"/>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pPr lvl="0">
              <a:defRPr sz="1800" b="0"/>
            </a:pPr>
            <a:r>
              <a:rPr sz="2400" b="1"/>
              <a:t>Body Level One</a:t>
            </a:r>
          </a:p>
          <a:p>
            <a:pPr lvl="1">
              <a:defRPr sz="1800" b="0"/>
            </a:pPr>
            <a:r>
              <a:rPr sz="2400" b="1"/>
              <a:t>Body Level Two</a:t>
            </a:r>
          </a:p>
          <a:p>
            <a:pPr lvl="2">
              <a:defRPr sz="1800" b="0"/>
            </a:pPr>
            <a:r>
              <a:rPr sz="2400" b="1"/>
              <a:t>Body Level Three</a:t>
            </a:r>
          </a:p>
          <a:p>
            <a:pPr lvl="3">
              <a:defRPr sz="1800" b="0"/>
            </a:pPr>
            <a:r>
              <a:rPr sz="2400" b="1"/>
              <a:t>Body Level Four</a:t>
            </a:r>
          </a:p>
          <a:p>
            <a:pPr lvl="4">
              <a:defRPr sz="1800" b="0"/>
            </a:pPr>
            <a:r>
              <a:rPr sz="2400" b="1"/>
              <a:t>Body Level Five</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6" name="Shape 26"/>
          <p:cNvSpPr>
            <a:spLocks noGrp="1"/>
          </p:cNvSpPr>
          <p:nvPr>
            <p:ph type="title"/>
          </p:nvPr>
        </p:nvSpPr>
        <p:spPr>
          <a:prstGeom prst="rect">
            <a:avLst/>
          </a:prstGeom>
        </p:spPr>
        <p:txBody>
          <a:bodyPr/>
          <a:lstStyle/>
          <a:p>
            <a:pPr lvl="0">
              <a:defRPr sz="1800"/>
            </a:pPr>
            <a:r>
              <a:rPr sz="4400"/>
              <a:t>Title Text</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pPr>
            <a:r>
              <a:rPr sz="2000" b="1"/>
              <a:t>Title Text</a:t>
            </a:r>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pPr>
            <a:r>
              <a:rPr sz="2000" b="1"/>
              <a:t>Title Text</a:t>
            </a:r>
          </a:p>
        </p:txBody>
      </p:sp>
      <p:sp>
        <p:nvSpPr>
          <p:cNvPr id="36" name="Shape 36"/>
          <p:cNvSpPr>
            <a:spLocks noGrp="1"/>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6"/>
            <a:ext cx="8229600" cy="1508125"/>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pPr lvl="0">
              <a:defRPr sz="1800"/>
            </a:pPr>
            <a:r>
              <a:rPr sz="4400"/>
              <a:t>Title Text</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4" name="Shape 4"/>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publichealthontario.c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google.com/url?sa=t&amp;rct=j&amp;q=&amp;esrc=s&amp;source=web&amp;cd=&amp;cad=rja&amp;uact=8&amp;ved=2ahUKEwjy5ZP9ptX9AhWtnGoFHXu1B_MQFnoECAkQAQ&amp;url=https%3A%2F%2Fwww.canada.ca%2Fen%2Fhealth-canada%2Fservices%2Fcalendar-health-promotion-days.html&amp;usg=AOvVaw1xRMx9IRYwH8JFmAY0GTqP"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nadhealth.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adventistontario.org/" TargetMode="External"/><Relationship Id="rId2" Type="http://schemas.openxmlformats.org/officeDocument/2006/relationships/hyperlink" Target="https://nadhealth.org/resource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adventistontario.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healthministries.com/" TargetMode="External"/><Relationship Id="rId2" Type="http://schemas.openxmlformats.org/officeDocument/2006/relationships/hyperlink" Target="https://nadhealth.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nadhealth.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nadhealth.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nadhealth.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a:xfrm>
            <a:off x="685800" y="2130425"/>
            <a:ext cx="7772400" cy="1470025"/>
          </a:xfrm>
          <a:prstGeom prst="rect">
            <a:avLst/>
          </a:prstGeom>
        </p:spPr>
        <p:txBody>
          <a:bodyPr>
            <a:normAutofit fontScale="90000"/>
          </a:bodyPr>
          <a:lstStyle>
            <a:lvl1pPr>
              <a:defRPr b="1" cap="all">
                <a:latin typeface="Aharoni"/>
                <a:ea typeface="Aharoni"/>
                <a:cs typeface="Aharoni"/>
                <a:sym typeface="Aharoni"/>
              </a:defRPr>
            </a:lvl1pPr>
          </a:lstStyle>
          <a:p>
            <a:pPr lvl="0">
              <a:defRPr sz="1800" b="0" cap="none"/>
            </a:pPr>
            <a:r>
              <a:rPr lang="en-CA" sz="3200" dirty="0" smtClean="0">
                <a:latin typeface="Copperplate Gothic Bold" panose="020E0705020206020404" pitchFamily="34" charset="0"/>
              </a:rPr>
              <a:t>Information for leaders in health ministries, Ontario conference of Seventh-day Adventists</a:t>
            </a:r>
            <a:endParaRPr sz="3200" b="1" cap="all" dirty="0">
              <a:latin typeface="Copperplate Gothic Bold" panose="020E0705020206020404" pitchFamily="34" charset="0"/>
            </a:endParaRPr>
          </a:p>
        </p:txBody>
      </p:sp>
      <p:sp>
        <p:nvSpPr>
          <p:cNvPr id="50" name="Shape 50"/>
          <p:cNvSpPr>
            <a:spLocks noGrp="1"/>
          </p:cNvSpPr>
          <p:nvPr>
            <p:ph type="body" idx="1"/>
          </p:nvPr>
        </p:nvSpPr>
        <p:spPr>
          <a:xfrm>
            <a:off x="1371600" y="3886200"/>
            <a:ext cx="6400800" cy="1752600"/>
          </a:xfrm>
          <a:prstGeom prst="rect">
            <a:avLst/>
          </a:prstGeom>
        </p:spPr>
        <p:txBody>
          <a:bodyPr/>
          <a:lstStyle/>
          <a:p>
            <a:pPr lvl="0">
              <a:defRPr sz="1800">
                <a:solidFill>
                  <a:srgbClr val="000000"/>
                </a:solidFill>
              </a:defRPr>
            </a:pPr>
            <a:r>
              <a:rPr sz="3200" dirty="0">
                <a:latin typeface="Comic Sans MS"/>
                <a:ea typeface="Comic Sans MS"/>
                <a:cs typeface="Comic Sans MS"/>
                <a:sym typeface="Comic Sans MS"/>
              </a:rPr>
              <a:t>Maria McClean, Director</a:t>
            </a:r>
          </a:p>
          <a:p>
            <a:pPr lvl="0">
              <a:defRPr sz="1800">
                <a:solidFill>
                  <a:srgbClr val="000000"/>
                </a:solidFill>
              </a:defRPr>
            </a:pPr>
            <a:r>
              <a:rPr sz="3200" dirty="0">
                <a:latin typeface="Comic Sans MS"/>
                <a:ea typeface="Comic Sans MS"/>
                <a:cs typeface="Comic Sans MS"/>
                <a:sym typeface="Comic Sans MS"/>
              </a:rPr>
              <a:t>Health and Prayer </a:t>
            </a:r>
            <a:r>
              <a:rPr sz="3200" dirty="0" smtClean="0">
                <a:latin typeface="Comic Sans MS"/>
                <a:ea typeface="Comic Sans MS"/>
                <a:cs typeface="Comic Sans MS"/>
                <a:sym typeface="Comic Sans MS"/>
              </a:rPr>
              <a:t>Ministries</a:t>
            </a:r>
            <a:r>
              <a:rPr lang="en-CA" sz="3200" dirty="0" smtClean="0">
                <a:latin typeface="Comic Sans MS"/>
                <a:ea typeface="Comic Sans MS"/>
                <a:cs typeface="Comic Sans MS"/>
                <a:sym typeface="Comic Sans MS"/>
              </a:rPr>
              <a:t> </a:t>
            </a:r>
            <a:r>
              <a:rPr lang="en-CA" sz="1200" dirty="0" smtClean="0">
                <a:latin typeface="Comic Sans MS"/>
                <a:ea typeface="Comic Sans MS"/>
                <a:cs typeface="Comic Sans MS"/>
                <a:sym typeface="Comic Sans MS"/>
              </a:rPr>
              <a:t>(2023)</a:t>
            </a:r>
            <a:endParaRPr sz="1200" dirty="0">
              <a:latin typeface="Comic Sans MS"/>
              <a:ea typeface="Comic Sans MS"/>
              <a:cs typeface="Comic Sans MS"/>
              <a:sym typeface="Comic Sans MS"/>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200" dirty="0">
                <a:latin typeface="Comic Sans MS" panose="030F0702030302020204" pitchFamily="66" charset="0"/>
              </a:rPr>
              <a:t>Role of the leader in Health Ministries</a:t>
            </a:r>
            <a:endParaRPr lang="en-CA" sz="3200" dirty="0"/>
          </a:p>
        </p:txBody>
      </p:sp>
      <p:sp>
        <p:nvSpPr>
          <p:cNvPr id="3" name="Text Placeholder 2"/>
          <p:cNvSpPr>
            <a:spLocks noGrp="1"/>
          </p:cNvSpPr>
          <p:nvPr>
            <p:ph type="body" idx="1"/>
          </p:nvPr>
        </p:nvSpPr>
        <p:spPr/>
        <p:txBody>
          <a:bodyPr/>
          <a:lstStyle/>
          <a:p>
            <a:r>
              <a:rPr lang="en-CA" dirty="0" smtClean="0">
                <a:latin typeface="Comic Sans MS" panose="030F0702030302020204" pitchFamily="66" charset="0"/>
              </a:rPr>
              <a:t>Use ‘Information </a:t>
            </a:r>
            <a:r>
              <a:rPr lang="en-CA" dirty="0">
                <a:latin typeface="Comic Sans MS" panose="030F0702030302020204" pitchFamily="66" charset="0"/>
              </a:rPr>
              <a:t>on Health' instead of ‘Health Nuggets’ </a:t>
            </a:r>
            <a:r>
              <a:rPr lang="en-CA" dirty="0" smtClean="0">
                <a:latin typeface="Comic Sans MS" panose="030F0702030302020204" pitchFamily="66" charset="0"/>
              </a:rPr>
              <a:t>as </a:t>
            </a:r>
            <a:r>
              <a:rPr lang="en-CA" dirty="0">
                <a:latin typeface="Comic Sans MS" panose="030F0702030302020204" pitchFamily="66" charset="0"/>
              </a:rPr>
              <a:t>the  preferred description for contributions to evangelistic series, weekly or monthly tips, etc.</a:t>
            </a:r>
            <a:endParaRPr lang="en-US" dirty="0">
              <a:latin typeface="Comic Sans MS" panose="030F0702030302020204" pitchFamily="66" charset="0"/>
              <a:ea typeface="Comic Sans MS"/>
              <a:cs typeface="Comic Sans MS"/>
              <a:sym typeface="Comic Sans MS"/>
            </a:endParaRPr>
          </a:p>
          <a:p>
            <a:endParaRPr lang="en-CA" dirty="0"/>
          </a:p>
        </p:txBody>
      </p:sp>
    </p:spTree>
    <p:extLst>
      <p:ext uri="{BB962C8B-B14F-4D97-AF65-F5344CB8AC3E}">
        <p14:creationId xmlns:p14="http://schemas.microsoft.com/office/powerpoint/2010/main" val="887916976"/>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title"/>
          </p:nvPr>
        </p:nvSpPr>
        <p:spPr>
          <a:xfrm>
            <a:off x="457200" y="274638"/>
            <a:ext cx="8229600" cy="1143001"/>
          </a:xfrm>
          <a:prstGeom prst="rect">
            <a:avLst/>
          </a:prstGeom>
        </p:spPr>
        <p:txBody>
          <a:bodyPr>
            <a:noAutofit/>
          </a:bodyPr>
          <a:lstStyle/>
          <a:p>
            <a:pPr lvl="0" algn="l"/>
            <a:r>
              <a:rPr lang="en-CA" sz="3200" dirty="0">
                <a:latin typeface="Comic Sans MS" panose="030F0702030302020204" pitchFamily="66" charset="0"/>
              </a:rPr>
              <a:t>Role of the leader in Health Ministries</a:t>
            </a:r>
            <a:endParaRPr sz="3200" dirty="0"/>
          </a:p>
        </p:txBody>
      </p:sp>
      <p:sp>
        <p:nvSpPr>
          <p:cNvPr id="77" name="Shape 77"/>
          <p:cNvSpPr>
            <a:spLocks noGrp="1"/>
          </p:cNvSpPr>
          <p:nvPr>
            <p:ph type="body" idx="1"/>
          </p:nvPr>
        </p:nvSpPr>
        <p:spPr>
          <a:xfrm>
            <a:off x="457200" y="1600200"/>
            <a:ext cx="8229600" cy="4525963"/>
          </a:xfrm>
          <a:prstGeom prst="rect">
            <a:avLst/>
          </a:prstGeom>
        </p:spPr>
        <p:txBody>
          <a:bodyPr>
            <a:normAutofit fontScale="85000" lnSpcReduction="10000"/>
          </a:bodyPr>
          <a:lstStyle/>
          <a:p>
            <a:pPr lvl="0">
              <a:defRPr sz="1800"/>
            </a:pPr>
            <a:r>
              <a:rPr lang="en-CA" sz="3600" dirty="0" smtClean="0">
                <a:latin typeface="Comic Sans MS"/>
                <a:ea typeface="Comic Sans MS"/>
                <a:cs typeface="Comic Sans MS"/>
                <a:sym typeface="Comic Sans MS"/>
              </a:rPr>
              <a:t>Use reliable </a:t>
            </a:r>
            <a:r>
              <a:rPr sz="3600" dirty="0" smtClean="0">
                <a:latin typeface="Comic Sans MS"/>
                <a:ea typeface="Comic Sans MS"/>
                <a:cs typeface="Comic Sans MS"/>
                <a:sym typeface="Comic Sans MS"/>
              </a:rPr>
              <a:t>sources</a:t>
            </a:r>
            <a:r>
              <a:rPr lang="en-CA" sz="3600" dirty="0" smtClean="0">
                <a:latin typeface="Comic Sans MS"/>
                <a:ea typeface="Comic Sans MS"/>
                <a:cs typeface="Comic Sans MS"/>
                <a:sym typeface="Comic Sans MS"/>
              </a:rPr>
              <a:t> for information on health</a:t>
            </a:r>
            <a:endParaRPr sz="3600" dirty="0">
              <a:latin typeface="Comic Sans MS"/>
              <a:ea typeface="Comic Sans MS"/>
              <a:cs typeface="Comic Sans MS"/>
              <a:sym typeface="Comic Sans MS"/>
            </a:endParaRPr>
          </a:p>
          <a:p>
            <a:pPr>
              <a:defRPr sz="1800"/>
            </a:pPr>
            <a:r>
              <a:rPr sz="3600" dirty="0">
                <a:latin typeface="Comic Sans MS"/>
                <a:ea typeface="Comic Sans MS"/>
                <a:cs typeface="Comic Sans MS"/>
                <a:sym typeface="Comic Sans MS"/>
              </a:rPr>
              <a:t>Health is not the 29</a:t>
            </a:r>
            <a:r>
              <a:rPr sz="3600" baseline="30000" dirty="0">
                <a:latin typeface="Comic Sans MS"/>
                <a:ea typeface="Comic Sans MS"/>
                <a:cs typeface="Comic Sans MS"/>
                <a:sym typeface="Comic Sans MS"/>
              </a:rPr>
              <a:t>th</a:t>
            </a:r>
            <a:r>
              <a:rPr sz="3600" dirty="0">
                <a:latin typeface="Comic Sans MS"/>
                <a:ea typeface="Comic Sans MS"/>
                <a:cs typeface="Comic Sans MS"/>
                <a:sym typeface="Comic Sans MS"/>
              </a:rPr>
              <a:t> </a:t>
            </a:r>
            <a:r>
              <a:rPr sz="3600" dirty="0" smtClean="0">
                <a:latin typeface="Comic Sans MS"/>
                <a:ea typeface="Comic Sans MS"/>
                <a:cs typeface="Comic Sans MS"/>
                <a:sym typeface="Comic Sans MS"/>
              </a:rPr>
              <a:t>doctrine</a:t>
            </a:r>
            <a:r>
              <a:rPr lang="en-CA" sz="3600" dirty="0" smtClean="0">
                <a:latin typeface="Comic Sans MS"/>
                <a:ea typeface="Comic Sans MS"/>
                <a:cs typeface="Comic Sans MS"/>
                <a:sym typeface="Comic Sans MS"/>
              </a:rPr>
              <a:t> and should not be presented/modelled in that manner. Be gracious in your presentations. Optimal health is a journey and each of us is at a different stage. Be careful not to transform the ministry into a burden</a:t>
            </a:r>
          </a:p>
          <a:p>
            <a:pPr>
              <a:defRPr sz="1800"/>
            </a:pPr>
            <a:r>
              <a:rPr lang="en-US" sz="3600" dirty="0" smtClean="0">
                <a:latin typeface="Comic Sans MS"/>
                <a:ea typeface="Comic Sans MS"/>
                <a:cs typeface="Comic Sans MS"/>
                <a:sym typeface="Comic Sans MS"/>
              </a:rPr>
              <a:t>Avoid </a:t>
            </a:r>
            <a:r>
              <a:rPr lang="en-US" sz="3600" dirty="0">
                <a:latin typeface="Comic Sans MS"/>
                <a:ea typeface="Comic Sans MS"/>
                <a:cs typeface="Comic Sans MS"/>
                <a:sym typeface="Comic Sans MS"/>
              </a:rPr>
              <a:t>extremes in </a:t>
            </a:r>
            <a:r>
              <a:rPr lang="en-US" sz="3600" dirty="0" smtClean="0">
                <a:latin typeface="Comic Sans MS"/>
                <a:ea typeface="Comic Sans MS"/>
                <a:cs typeface="Comic Sans MS"/>
                <a:sym typeface="Comic Sans MS"/>
              </a:rPr>
              <a:t>ministry. Strive </a:t>
            </a:r>
            <a:r>
              <a:rPr lang="en-US" sz="3600" dirty="0">
                <a:latin typeface="Comic Sans MS"/>
                <a:ea typeface="Comic Sans MS"/>
                <a:cs typeface="Comic Sans MS"/>
                <a:sym typeface="Comic Sans MS"/>
              </a:rPr>
              <a:t>for </a:t>
            </a:r>
            <a:r>
              <a:rPr lang="en-US" sz="3600" dirty="0" smtClean="0">
                <a:latin typeface="Comic Sans MS"/>
                <a:ea typeface="Comic Sans MS"/>
                <a:cs typeface="Comic Sans MS"/>
                <a:sym typeface="Comic Sans MS"/>
              </a:rPr>
              <a:t>balance. </a:t>
            </a:r>
            <a:r>
              <a:rPr lang="en-CA" sz="3600" dirty="0" smtClean="0">
                <a:latin typeface="Comic Sans MS"/>
                <a:ea typeface="Comic Sans MS"/>
                <a:cs typeface="Comic Sans MS"/>
                <a:sym typeface="Comic Sans MS"/>
              </a:rPr>
              <a:t>Encourage! Encourage! Encourage!  </a:t>
            </a:r>
          </a:p>
          <a:p>
            <a:pPr lvl="0">
              <a:defRPr sz="1800"/>
            </a:pPr>
            <a:endParaRPr lang="en-CA" sz="3000" dirty="0" smtClean="0">
              <a:latin typeface="Comic Sans MS"/>
              <a:ea typeface="Comic Sans MS"/>
              <a:cs typeface="Comic Sans MS"/>
              <a:sym typeface="Comic Sans MS"/>
            </a:endParaRPr>
          </a:p>
          <a:p>
            <a:pPr lvl="0">
              <a:defRPr sz="1800"/>
            </a:pPr>
            <a:endParaRPr sz="3200" dirty="0">
              <a:latin typeface="Comic Sans MS"/>
              <a:ea typeface="Comic Sans MS"/>
              <a:cs typeface="Comic Sans MS"/>
              <a:sym typeface="Comic Sans MS"/>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Shape 82"/>
          <p:cNvSpPr>
            <a:spLocks noGrp="1"/>
          </p:cNvSpPr>
          <p:nvPr>
            <p:ph type="title"/>
          </p:nvPr>
        </p:nvSpPr>
        <p:spPr>
          <a:xfrm>
            <a:off x="457200" y="274638"/>
            <a:ext cx="8229600" cy="1143001"/>
          </a:xfrm>
          <a:prstGeom prst="rect">
            <a:avLst/>
          </a:prstGeom>
        </p:spPr>
        <p:txBody>
          <a:bodyPr>
            <a:noAutofit/>
          </a:bodyPr>
          <a:lstStyle/>
          <a:p>
            <a:pPr lvl="0" algn="l"/>
            <a:r>
              <a:rPr lang="en-CA" sz="3200" dirty="0">
                <a:latin typeface="Comic Sans MS" panose="030F0702030302020204" pitchFamily="66" charset="0"/>
              </a:rPr>
              <a:t>Role of the leader in Health Ministries</a:t>
            </a:r>
            <a:endParaRPr sz="3200" dirty="0"/>
          </a:p>
        </p:txBody>
      </p:sp>
      <p:sp>
        <p:nvSpPr>
          <p:cNvPr id="83" name="Shape 83"/>
          <p:cNvSpPr>
            <a:spLocks noGrp="1"/>
          </p:cNvSpPr>
          <p:nvPr>
            <p:ph type="body" idx="1"/>
          </p:nvPr>
        </p:nvSpPr>
        <p:spPr>
          <a:xfrm>
            <a:off x="457200" y="1600200"/>
            <a:ext cx="8229600" cy="4525963"/>
          </a:xfrm>
          <a:prstGeom prst="rect">
            <a:avLst/>
          </a:prstGeom>
        </p:spPr>
        <p:txBody>
          <a:bodyPr>
            <a:normAutofit lnSpcReduction="10000"/>
          </a:bodyPr>
          <a:lstStyle/>
          <a:p>
            <a:pPr marL="457200" lvl="0" indent="-457200">
              <a:lnSpc>
                <a:spcPct val="81000"/>
              </a:lnSpc>
              <a:defRPr sz="1800"/>
            </a:pPr>
            <a:endParaRPr lang="en-CA" sz="2800" dirty="0" smtClean="0">
              <a:latin typeface="Comic Sans MS" panose="030F0702030302020204" pitchFamily="66" charset="0"/>
            </a:endParaRPr>
          </a:p>
          <a:p>
            <a:pPr marL="457200" lvl="0" indent="-457200">
              <a:lnSpc>
                <a:spcPct val="90000"/>
              </a:lnSpc>
              <a:defRPr sz="1800"/>
            </a:pPr>
            <a:r>
              <a:rPr lang="en-CA" sz="2800" dirty="0" smtClean="0">
                <a:latin typeface="Comic Sans MS" panose="030F0702030302020204" pitchFamily="66" charset="0"/>
              </a:rPr>
              <a:t>Explore the possibility of hosting </a:t>
            </a:r>
            <a:r>
              <a:rPr sz="2800" dirty="0" smtClean="0">
                <a:latin typeface="Comic Sans MS" panose="030F0702030302020204" pitchFamily="66" charset="0"/>
              </a:rPr>
              <a:t>lunch-and-learn </a:t>
            </a:r>
            <a:r>
              <a:rPr sz="2800" dirty="0">
                <a:latin typeface="Comic Sans MS" panose="030F0702030302020204" pitchFamily="66" charset="0"/>
              </a:rPr>
              <a:t>information sessions for </a:t>
            </a:r>
            <a:r>
              <a:rPr sz="2800" dirty="0" smtClean="0">
                <a:latin typeface="Comic Sans MS" panose="030F0702030302020204" pitchFamily="66" charset="0"/>
              </a:rPr>
              <a:t>businesses</a:t>
            </a:r>
            <a:r>
              <a:rPr lang="en-CA" sz="2800" dirty="0">
                <a:latin typeface="Comic Sans MS" panose="030F0702030302020204" pitchFamily="66" charset="0"/>
              </a:rPr>
              <a:t> </a:t>
            </a:r>
            <a:r>
              <a:rPr lang="en-CA" sz="2800" dirty="0" smtClean="0">
                <a:latin typeface="Comic Sans MS" panose="030F0702030302020204" pitchFamily="66" charset="0"/>
              </a:rPr>
              <a:t>-especially if your congregation worships in a non-residential area</a:t>
            </a:r>
            <a:r>
              <a:rPr sz="2800" dirty="0" smtClean="0">
                <a:latin typeface="Comic Sans MS" panose="030F0702030302020204" pitchFamily="66" charset="0"/>
              </a:rPr>
              <a:t>.</a:t>
            </a:r>
            <a:r>
              <a:rPr lang="en-CA" sz="2800" dirty="0" smtClean="0">
                <a:latin typeface="Comic Sans MS" panose="030F0702030302020204" pitchFamily="66" charset="0"/>
              </a:rPr>
              <a:t> Consider virtual presentations</a:t>
            </a:r>
            <a:endParaRPr sz="2800" dirty="0">
              <a:latin typeface="Comic Sans MS" panose="030F0702030302020204" pitchFamily="66" charset="0"/>
            </a:endParaRPr>
          </a:p>
          <a:p>
            <a:pPr marL="457200" lvl="0" indent="-457200">
              <a:lnSpc>
                <a:spcPct val="90000"/>
              </a:lnSpc>
              <a:defRPr sz="1800"/>
            </a:pPr>
            <a:r>
              <a:rPr lang="en-CA" sz="2800" dirty="0" smtClean="0">
                <a:latin typeface="Comic Sans MS" panose="030F0702030302020204" pitchFamily="66" charset="0"/>
              </a:rPr>
              <a:t>If you are hosting </a:t>
            </a:r>
            <a:r>
              <a:rPr sz="2800" dirty="0" smtClean="0">
                <a:latin typeface="Comic Sans MS" panose="030F0702030302020204" pitchFamily="66" charset="0"/>
              </a:rPr>
              <a:t>a</a:t>
            </a:r>
            <a:r>
              <a:rPr lang="en-CA" sz="2800" dirty="0" smtClean="0">
                <a:latin typeface="Comic Sans MS" panose="030F0702030302020204" pitchFamily="66" charset="0"/>
              </a:rPr>
              <a:t>n event where food is being served, remember to consult </a:t>
            </a:r>
            <a:r>
              <a:rPr lang="en-CA" sz="2800" dirty="0" smtClean="0">
                <a:latin typeface="Comic Sans MS" panose="030F0702030302020204" pitchFamily="66" charset="0"/>
              </a:rPr>
              <a:t>Public </a:t>
            </a:r>
            <a:r>
              <a:rPr lang="en-CA" sz="2800" dirty="0">
                <a:latin typeface="Comic Sans MS" panose="030F0702030302020204" pitchFamily="66" charset="0"/>
              </a:rPr>
              <a:t>Health Ontario - </a:t>
            </a:r>
            <a:r>
              <a:rPr lang="en-CA" sz="2800" dirty="0">
                <a:latin typeface="Comic Sans MS" panose="030F0702030302020204" pitchFamily="66" charset="0"/>
                <a:hlinkClick r:id="rId2"/>
              </a:rPr>
              <a:t>https://</a:t>
            </a:r>
            <a:r>
              <a:rPr lang="en-CA" sz="2800" dirty="0" smtClean="0">
                <a:latin typeface="Comic Sans MS" panose="030F0702030302020204" pitchFamily="66" charset="0"/>
                <a:hlinkClick r:id="rId2"/>
              </a:rPr>
              <a:t>www.publichealthontario.ca/</a:t>
            </a:r>
            <a:r>
              <a:rPr lang="en-CA" sz="2800" dirty="0" smtClean="0">
                <a:latin typeface="Comic Sans MS" panose="030F0702030302020204" pitchFamily="66" charset="0"/>
              </a:rPr>
              <a:t> -re</a:t>
            </a:r>
            <a:r>
              <a:rPr lang="en-CA" sz="2800" dirty="0" smtClean="0">
                <a:latin typeface="Comic Sans MS" panose="030F0702030302020204" pitchFamily="66" charset="0"/>
              </a:rPr>
              <a:t>garding </a:t>
            </a:r>
            <a:r>
              <a:rPr lang="en-CA" sz="2800" dirty="0" smtClean="0">
                <a:latin typeface="Comic Sans MS" panose="030F0702030302020204" pitchFamily="66" charset="0"/>
              </a:rPr>
              <a:t>guidelines on serving food to the public</a:t>
            </a:r>
          </a:p>
          <a:p>
            <a:pPr marL="0" lvl="0" indent="0">
              <a:lnSpc>
                <a:spcPct val="90000"/>
              </a:lnSpc>
              <a:buNone/>
              <a:defRPr sz="1800"/>
            </a:pPr>
            <a:endParaRPr sz="2800" dirty="0">
              <a:latin typeface="Comic Sans MS" panose="030F0702030302020204" pitchFamily="66" charset="0"/>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a:spLocks noGrp="1"/>
          </p:cNvSpPr>
          <p:nvPr>
            <p:ph type="title"/>
          </p:nvPr>
        </p:nvSpPr>
        <p:spPr>
          <a:xfrm>
            <a:off x="457200" y="274638"/>
            <a:ext cx="8229600" cy="1143001"/>
          </a:xfrm>
          <a:prstGeom prst="rect">
            <a:avLst/>
          </a:prstGeom>
        </p:spPr>
        <p:txBody>
          <a:bodyPr>
            <a:noAutofit/>
          </a:bodyPr>
          <a:lstStyle/>
          <a:p>
            <a:pPr lvl="0" algn="l"/>
            <a:r>
              <a:rPr lang="en-CA" sz="3200" dirty="0">
                <a:latin typeface="Comic Sans MS" panose="030F0702030302020204" pitchFamily="66" charset="0"/>
              </a:rPr>
              <a:t>Role of the leader in Health Ministries</a:t>
            </a:r>
            <a:endParaRPr sz="3200" dirty="0"/>
          </a:p>
        </p:txBody>
      </p:sp>
      <p:sp>
        <p:nvSpPr>
          <p:cNvPr id="86" name="Shape 86"/>
          <p:cNvSpPr>
            <a:spLocks noGrp="1"/>
          </p:cNvSpPr>
          <p:nvPr>
            <p:ph type="body" idx="1"/>
          </p:nvPr>
        </p:nvSpPr>
        <p:spPr>
          <a:xfrm>
            <a:off x="457200" y="1600200"/>
            <a:ext cx="8229600" cy="4525963"/>
          </a:xfrm>
          <a:prstGeom prst="rect">
            <a:avLst/>
          </a:prstGeom>
        </p:spPr>
        <p:txBody>
          <a:bodyPr>
            <a:noAutofit/>
          </a:bodyPr>
          <a:lstStyle/>
          <a:p>
            <a:pPr lvl="0">
              <a:defRPr sz="1800"/>
            </a:pPr>
            <a:r>
              <a:rPr lang="en-CA" sz="2800" dirty="0" smtClean="0">
                <a:latin typeface="Comic Sans MS" panose="030F0702030302020204" pitchFamily="66" charset="0"/>
              </a:rPr>
              <a:t>Where possible, collaborate with community agencies to hos</a:t>
            </a:r>
            <a:r>
              <a:rPr sz="2800" dirty="0" smtClean="0">
                <a:latin typeface="Comic Sans MS" panose="030F0702030302020204" pitchFamily="66" charset="0"/>
              </a:rPr>
              <a:t>t </a:t>
            </a:r>
            <a:r>
              <a:rPr sz="2800" dirty="0">
                <a:latin typeface="Comic Sans MS" panose="030F0702030302020204" pitchFamily="66" charset="0"/>
              </a:rPr>
              <a:t>a recovery support group (addiction, grief, divorce, etc</a:t>
            </a:r>
            <a:r>
              <a:rPr sz="2800" dirty="0" smtClean="0">
                <a:latin typeface="Comic Sans MS" panose="030F0702030302020204" pitchFamily="66" charset="0"/>
              </a:rPr>
              <a:t>.)</a:t>
            </a:r>
            <a:r>
              <a:rPr lang="en-CA" sz="2800" dirty="0" smtClean="0">
                <a:latin typeface="Comic Sans MS" panose="030F0702030302020204" pitchFamily="66" charset="0"/>
              </a:rPr>
              <a:t>, contribute to care packages for families, etc.</a:t>
            </a:r>
          </a:p>
          <a:p>
            <a:pPr>
              <a:defRPr sz="1800"/>
            </a:pPr>
            <a:r>
              <a:rPr lang="en-US" sz="2800" dirty="0">
                <a:latin typeface="Comic Sans MS" panose="030F0702030302020204" pitchFamily="66" charset="0"/>
                <a:ea typeface="Comic Sans MS"/>
                <a:cs typeface="Comic Sans MS"/>
                <a:sym typeface="Comic Sans MS"/>
              </a:rPr>
              <a:t>Use special health days in the </a:t>
            </a:r>
            <a:r>
              <a:rPr lang="en-US" sz="2800" b="1" dirty="0">
                <a:hlinkClick r:id="rId2"/>
              </a:rPr>
              <a:t>Calendar of health promotion days - </a:t>
            </a:r>
            <a:r>
              <a:rPr lang="en-US" sz="2800" b="1" dirty="0" smtClean="0">
                <a:hlinkClick r:id="rId2"/>
              </a:rPr>
              <a:t>Canada.ca </a:t>
            </a:r>
            <a:r>
              <a:rPr lang="en-US" sz="2800" dirty="0" smtClean="0">
                <a:latin typeface="Comic Sans MS" panose="030F0702030302020204" pitchFamily="66" charset="0"/>
                <a:ea typeface="Comic Sans MS"/>
                <a:cs typeface="Comic Sans MS"/>
                <a:sym typeface="Comic Sans MS"/>
              </a:rPr>
              <a:t>to feature health  awareness</a:t>
            </a:r>
            <a:endParaRPr lang="en-US" sz="2800" dirty="0">
              <a:latin typeface="Comic Sans MS" panose="030F0702030302020204" pitchFamily="66" charset="0"/>
              <a:ea typeface="Comic Sans MS"/>
              <a:cs typeface="Comic Sans MS"/>
              <a:sym typeface="Comic Sans MS"/>
            </a:endParaRPr>
          </a:p>
          <a:p>
            <a:pPr lvl="0">
              <a:defRPr sz="1800"/>
            </a:pPr>
            <a:endParaRPr sz="2800" dirty="0">
              <a:latin typeface="Comic Sans MS" panose="030F0702030302020204" pitchFamily="66" charset="0"/>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Shape 91"/>
          <p:cNvSpPr>
            <a:spLocks noGrp="1"/>
          </p:cNvSpPr>
          <p:nvPr>
            <p:ph type="title"/>
          </p:nvPr>
        </p:nvSpPr>
        <p:spPr>
          <a:xfrm>
            <a:off x="457200" y="274638"/>
            <a:ext cx="8229600" cy="1143001"/>
          </a:xfrm>
          <a:prstGeom prst="rect">
            <a:avLst/>
          </a:prstGeom>
        </p:spPr>
        <p:txBody>
          <a:bodyPr>
            <a:noAutofit/>
          </a:bodyPr>
          <a:lstStyle/>
          <a:p>
            <a:pPr lvl="0" algn="l"/>
            <a:r>
              <a:rPr lang="en-CA" sz="3200" dirty="0">
                <a:latin typeface="Comic Sans MS" panose="030F0702030302020204" pitchFamily="66" charset="0"/>
              </a:rPr>
              <a:t>Role of the leader in Health Ministries</a:t>
            </a:r>
            <a:endParaRPr sz="3200" dirty="0"/>
          </a:p>
        </p:txBody>
      </p:sp>
      <p:sp>
        <p:nvSpPr>
          <p:cNvPr id="92" name="Shape 92"/>
          <p:cNvSpPr>
            <a:spLocks noGrp="1"/>
          </p:cNvSpPr>
          <p:nvPr>
            <p:ph type="body" idx="1"/>
          </p:nvPr>
        </p:nvSpPr>
        <p:spPr>
          <a:xfrm>
            <a:off x="457200" y="1600200"/>
            <a:ext cx="8229600" cy="4525963"/>
          </a:xfrm>
          <a:prstGeom prst="rect">
            <a:avLst/>
          </a:prstGeom>
        </p:spPr>
        <p:txBody>
          <a:bodyPr/>
          <a:lstStyle/>
          <a:p>
            <a:pPr lvl="0">
              <a:defRPr sz="1800"/>
            </a:pPr>
            <a:endParaRPr lang="en-CA" sz="2800" dirty="0" smtClean="0">
              <a:latin typeface="Comic Sans MS" panose="030F0702030302020204" pitchFamily="66" charset="0"/>
              <a:ea typeface="Comic Sans MS"/>
              <a:cs typeface="Comic Sans MS"/>
              <a:sym typeface="Comic Sans MS"/>
            </a:endParaRPr>
          </a:p>
          <a:p>
            <a:pPr lvl="0">
              <a:defRPr sz="1800"/>
            </a:pPr>
            <a:r>
              <a:rPr sz="2800" dirty="0" smtClean="0">
                <a:latin typeface="Comic Sans MS" panose="030F0702030302020204" pitchFamily="66" charset="0"/>
              </a:rPr>
              <a:t>If </a:t>
            </a:r>
            <a:r>
              <a:rPr sz="2800" dirty="0">
                <a:latin typeface="Comic Sans MS" panose="030F0702030302020204" pitchFamily="66" charset="0"/>
              </a:rPr>
              <a:t>there is a tragedy in the community, </a:t>
            </a:r>
            <a:r>
              <a:rPr lang="en-CA" sz="2800" dirty="0" smtClean="0">
                <a:latin typeface="Comic Sans MS" panose="030F0702030302020204" pitchFamily="66" charset="0"/>
              </a:rPr>
              <a:t>seek permission to </a:t>
            </a:r>
            <a:r>
              <a:rPr sz="2800" dirty="0" smtClean="0">
                <a:latin typeface="Comic Sans MS" panose="030F0702030302020204" pitchFamily="66" charset="0"/>
              </a:rPr>
              <a:t>offer </a:t>
            </a:r>
            <a:r>
              <a:rPr sz="2800" dirty="0">
                <a:latin typeface="Comic Sans MS" panose="030F0702030302020204" pitchFamily="66" charset="0"/>
              </a:rPr>
              <a:t>spiritual (and other) care to the </a:t>
            </a:r>
            <a:r>
              <a:rPr sz="2800" dirty="0" smtClean="0">
                <a:latin typeface="Comic Sans MS" panose="030F0702030302020204" pitchFamily="66" charset="0"/>
              </a:rPr>
              <a:t>victims</a:t>
            </a:r>
            <a:r>
              <a:rPr lang="en-CA" sz="2800" dirty="0" smtClean="0">
                <a:latin typeface="Comic Sans MS" panose="030F0702030302020204" pitchFamily="66" charset="0"/>
              </a:rPr>
              <a:t>/families. Partner </a:t>
            </a:r>
            <a:r>
              <a:rPr sz="2800" dirty="0" smtClean="0">
                <a:latin typeface="Comic Sans MS" panose="030F0702030302020204" pitchFamily="66" charset="0"/>
              </a:rPr>
              <a:t>with </a:t>
            </a:r>
            <a:r>
              <a:rPr sz="2800" dirty="0">
                <a:latin typeface="Comic Sans MS" panose="030F0702030302020204" pitchFamily="66" charset="0"/>
              </a:rPr>
              <a:t>law enforcement officers and/or other </a:t>
            </a:r>
            <a:r>
              <a:rPr sz="2800" dirty="0" smtClean="0">
                <a:latin typeface="Comic Sans MS" panose="030F0702030302020204" pitchFamily="66" charset="0"/>
              </a:rPr>
              <a:t>agencies</a:t>
            </a:r>
            <a:r>
              <a:rPr lang="en-CA" sz="2800" dirty="0" smtClean="0">
                <a:latin typeface="Comic Sans MS" panose="030F0702030302020204" pitchFamily="66" charset="0"/>
              </a:rPr>
              <a:t> to offer other assistance as indicated</a:t>
            </a:r>
          </a:p>
          <a:p>
            <a:pPr marL="0" lvl="0" indent="0">
              <a:buNone/>
              <a:defRPr sz="1800"/>
            </a:pPr>
            <a:endParaRPr sz="3200" dirty="0"/>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Shape 100"/>
          <p:cNvSpPr>
            <a:spLocks noGrp="1"/>
          </p:cNvSpPr>
          <p:nvPr>
            <p:ph type="title"/>
          </p:nvPr>
        </p:nvSpPr>
        <p:spPr>
          <a:xfrm>
            <a:off x="457200" y="274638"/>
            <a:ext cx="8229600" cy="1143001"/>
          </a:xfrm>
          <a:prstGeom prst="rect">
            <a:avLst/>
          </a:prstGeom>
        </p:spPr>
        <p:txBody>
          <a:bodyPr>
            <a:normAutofit fontScale="90000"/>
          </a:bodyPr>
          <a:lstStyle/>
          <a:p>
            <a:pPr lvl="0">
              <a:defRPr sz="1800"/>
            </a:pPr>
            <a:r>
              <a:rPr lang="en-CA" sz="3600" dirty="0">
                <a:latin typeface="Comic Sans MS" panose="030F0702030302020204" pitchFamily="66" charset="0"/>
              </a:rPr>
              <a:t>Role of the leader in Health </a:t>
            </a:r>
            <a:r>
              <a:rPr lang="en-CA" sz="3600" dirty="0" smtClean="0">
                <a:latin typeface="Comic Sans MS" panose="030F0702030302020204" pitchFamily="66" charset="0"/>
              </a:rPr>
              <a:t>Ministries</a:t>
            </a:r>
            <a:endParaRPr sz="3600" dirty="0">
              <a:latin typeface="Comic Sans MS" panose="030F0702030302020204" pitchFamily="66" charset="0"/>
            </a:endParaRPr>
          </a:p>
        </p:txBody>
      </p:sp>
      <p:sp>
        <p:nvSpPr>
          <p:cNvPr id="101" name="Shape 101"/>
          <p:cNvSpPr>
            <a:spLocks noGrp="1"/>
          </p:cNvSpPr>
          <p:nvPr>
            <p:ph type="body" idx="1"/>
          </p:nvPr>
        </p:nvSpPr>
        <p:spPr>
          <a:xfrm>
            <a:off x="457200" y="1600200"/>
            <a:ext cx="8229600" cy="4525963"/>
          </a:xfrm>
          <a:prstGeom prst="rect">
            <a:avLst/>
          </a:prstGeom>
        </p:spPr>
        <p:txBody>
          <a:bodyPr/>
          <a:lstStyle/>
          <a:p>
            <a:pPr>
              <a:defRPr sz="1800"/>
            </a:pPr>
            <a:endParaRPr lang="en-US" sz="2800" dirty="0" smtClean="0">
              <a:latin typeface="Comic Sans MS" panose="030F0702030302020204" pitchFamily="66" charset="0"/>
              <a:ea typeface="Comic Sans MS"/>
              <a:cs typeface="Comic Sans MS"/>
              <a:sym typeface="Comic Sans MS"/>
            </a:endParaRPr>
          </a:p>
          <a:p>
            <a:pPr>
              <a:defRPr sz="1800"/>
            </a:pPr>
            <a:r>
              <a:rPr lang="en-US" sz="2800" dirty="0" smtClean="0">
                <a:latin typeface="Comic Sans MS" panose="030F0702030302020204" pitchFamily="66" charset="0"/>
                <a:ea typeface="Comic Sans MS"/>
                <a:cs typeface="Comic Sans MS"/>
                <a:sym typeface="Comic Sans MS"/>
              </a:rPr>
              <a:t>Encourage </a:t>
            </a:r>
            <a:r>
              <a:rPr lang="en-US" sz="2800" dirty="0">
                <a:latin typeface="Comic Sans MS" panose="030F0702030302020204" pitchFamily="66" charset="0"/>
                <a:ea typeface="Comic Sans MS"/>
                <a:cs typeface="Comic Sans MS"/>
                <a:sym typeface="Comic Sans MS"/>
              </a:rPr>
              <a:t>your church administration to purchase an Automated External Defibrillator (AED) and arrange for training re: </a:t>
            </a:r>
            <a:r>
              <a:rPr lang="en-US" sz="2800" dirty="0" smtClean="0">
                <a:latin typeface="Comic Sans MS" panose="030F0702030302020204" pitchFamily="66" charset="0"/>
                <a:ea typeface="Comic Sans MS"/>
                <a:cs typeface="Comic Sans MS"/>
                <a:sym typeface="Comic Sans MS"/>
              </a:rPr>
              <a:t>its use</a:t>
            </a:r>
            <a:endParaRPr lang="en-CA" sz="2800" dirty="0">
              <a:latin typeface="Comic Sans MS" panose="030F0702030302020204" pitchFamily="66" charset="0"/>
              <a:ea typeface="Comic Sans MS"/>
              <a:cs typeface="Comic Sans MS"/>
              <a:sym typeface="Comic Sans MS"/>
            </a:endParaRPr>
          </a:p>
          <a:p>
            <a:pPr lvl="0">
              <a:defRPr sz="1800"/>
            </a:pPr>
            <a:r>
              <a:rPr sz="2800" dirty="0" smtClean="0">
                <a:latin typeface="Comic Sans MS" panose="030F0702030302020204" pitchFamily="66" charset="0"/>
                <a:ea typeface="Comic Sans MS"/>
                <a:cs typeface="Comic Sans MS"/>
                <a:sym typeface="Comic Sans MS"/>
              </a:rPr>
              <a:t>Ensure </a:t>
            </a:r>
            <a:r>
              <a:rPr sz="2800" dirty="0">
                <a:latin typeface="Comic Sans MS" panose="030F0702030302020204" pitchFamily="66" charset="0"/>
                <a:ea typeface="Comic Sans MS"/>
                <a:cs typeface="Comic Sans MS"/>
                <a:sym typeface="Comic Sans MS"/>
              </a:rPr>
              <a:t>that all initiatives are presented to the board and are included in the </a:t>
            </a:r>
            <a:r>
              <a:rPr sz="2800" dirty="0" smtClean="0">
                <a:latin typeface="Comic Sans MS" panose="030F0702030302020204" pitchFamily="66" charset="0"/>
                <a:ea typeface="Comic Sans MS"/>
                <a:cs typeface="Comic Sans MS"/>
                <a:sym typeface="Comic Sans MS"/>
              </a:rPr>
              <a:t>minutes</a:t>
            </a:r>
            <a:endParaRPr lang="en-CA" sz="2800" dirty="0" smtClean="0">
              <a:latin typeface="Comic Sans MS" panose="030F0702030302020204" pitchFamily="66" charset="0"/>
              <a:ea typeface="Comic Sans MS"/>
              <a:cs typeface="Comic Sans MS"/>
              <a:sym typeface="Comic Sans MS"/>
            </a:endParaRPr>
          </a:p>
          <a:p>
            <a:pPr>
              <a:defRPr sz="1800"/>
            </a:pPr>
            <a:r>
              <a:rPr lang="en-US" sz="2800" dirty="0" smtClean="0">
                <a:latin typeface="Comic Sans MS" panose="030F0702030302020204" pitchFamily="66" charset="0"/>
              </a:rPr>
              <a:t>Remember </a:t>
            </a:r>
            <a:r>
              <a:rPr lang="en-US" sz="2800" dirty="0">
                <a:latin typeface="Comic Sans MS" panose="030F0702030302020204" pitchFamily="66" charset="0"/>
              </a:rPr>
              <a:t>to cover areas of risk management </a:t>
            </a:r>
            <a:r>
              <a:rPr lang="en-US" sz="2800" dirty="0" smtClean="0">
                <a:latin typeface="Comic Sans MS" panose="030F0702030302020204" pitchFamily="66" charset="0"/>
              </a:rPr>
              <a:t>in </a:t>
            </a:r>
            <a:r>
              <a:rPr lang="en-US" sz="2800" dirty="0">
                <a:latin typeface="Comic Sans MS" panose="030F0702030302020204" pitchFamily="66" charset="0"/>
              </a:rPr>
              <a:t>all </a:t>
            </a:r>
            <a:r>
              <a:rPr lang="en-US" sz="2800" dirty="0" smtClean="0">
                <a:latin typeface="Comic Sans MS" panose="030F0702030302020204" pitchFamily="66" charset="0"/>
              </a:rPr>
              <a:t>initiatives. </a:t>
            </a:r>
            <a:r>
              <a:rPr lang="en-CA" sz="2800" dirty="0">
                <a:latin typeface="Comic Sans MS" panose="030F0702030302020204" pitchFamily="66" charset="0"/>
              </a:rPr>
              <a:t>Consider liabilities when delivering presentations and planning events</a:t>
            </a:r>
          </a:p>
          <a:p>
            <a:pPr lvl="0">
              <a:defRPr sz="1800"/>
            </a:pPr>
            <a:endParaRPr lang="en-US" sz="2800" dirty="0">
              <a:latin typeface="Comic Sans MS" panose="030F0702030302020204" pitchFamily="66" charset="0"/>
            </a:endParaRPr>
          </a:p>
          <a:p>
            <a:pPr lvl="0">
              <a:defRPr sz="1800"/>
            </a:pPr>
            <a:endParaRPr sz="3200" dirty="0">
              <a:latin typeface="Comic Sans MS"/>
              <a:ea typeface="Comic Sans MS"/>
              <a:cs typeface="Comic Sans MS"/>
              <a:sym typeface="Comic Sans MS"/>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Shape 103"/>
          <p:cNvSpPr>
            <a:spLocks noGrp="1"/>
          </p:cNvSpPr>
          <p:nvPr>
            <p:ph type="title"/>
          </p:nvPr>
        </p:nvSpPr>
        <p:spPr>
          <a:xfrm>
            <a:off x="457200" y="274638"/>
            <a:ext cx="8229600" cy="1143001"/>
          </a:xfrm>
          <a:prstGeom prst="rect">
            <a:avLst/>
          </a:prstGeom>
        </p:spPr>
        <p:txBody>
          <a:bodyPr>
            <a:normAutofit/>
          </a:bodyPr>
          <a:lstStyle/>
          <a:p>
            <a:pPr lvl="0" algn="l"/>
            <a:r>
              <a:rPr lang="en-CA" sz="3200" dirty="0">
                <a:latin typeface="Comic Sans MS" panose="030F0702030302020204" pitchFamily="66" charset="0"/>
              </a:rPr>
              <a:t>Role of the leader in Health Ministries</a:t>
            </a:r>
            <a:endParaRPr sz="3200" dirty="0"/>
          </a:p>
        </p:txBody>
      </p:sp>
      <p:sp>
        <p:nvSpPr>
          <p:cNvPr id="104" name="Shape 104"/>
          <p:cNvSpPr>
            <a:spLocks noGrp="1"/>
          </p:cNvSpPr>
          <p:nvPr>
            <p:ph type="body" idx="1"/>
          </p:nvPr>
        </p:nvSpPr>
        <p:spPr>
          <a:xfrm>
            <a:off x="457200" y="1600200"/>
            <a:ext cx="8229600" cy="4525963"/>
          </a:xfrm>
          <a:prstGeom prst="rect">
            <a:avLst/>
          </a:prstGeom>
        </p:spPr>
        <p:txBody>
          <a:bodyPr>
            <a:normAutofit lnSpcReduction="10000"/>
          </a:bodyPr>
          <a:lstStyle>
            <a:lvl1pPr>
              <a:defRPr>
                <a:latin typeface="Comic Sans MS"/>
                <a:ea typeface="Comic Sans MS"/>
                <a:cs typeface="Comic Sans MS"/>
                <a:sym typeface="Comic Sans MS"/>
              </a:defRPr>
            </a:lvl1pPr>
          </a:lstStyle>
          <a:p>
            <a:pPr>
              <a:defRPr sz="1800"/>
            </a:pPr>
            <a:r>
              <a:rPr lang="en-CA" sz="2600" dirty="0" smtClean="0"/>
              <a:t>T</a:t>
            </a:r>
            <a:r>
              <a:rPr sz="2600" dirty="0" smtClean="0"/>
              <a:t>he </a:t>
            </a:r>
            <a:r>
              <a:rPr sz="2600" dirty="0"/>
              <a:t>HM team is responsible for scheduling </a:t>
            </a:r>
            <a:r>
              <a:rPr lang="en-CA" sz="2600" b="1" i="1" dirty="0" smtClean="0"/>
              <a:t>F</a:t>
            </a:r>
            <a:r>
              <a:rPr sz="2600" b="1" i="1" dirty="0" err="1" smtClean="0"/>
              <a:t>irst</a:t>
            </a:r>
            <a:r>
              <a:rPr sz="2600" b="1" i="1" dirty="0" smtClean="0"/>
              <a:t> </a:t>
            </a:r>
            <a:r>
              <a:rPr lang="en-CA" sz="2600" b="1" i="1" dirty="0"/>
              <a:t>A</a:t>
            </a:r>
            <a:r>
              <a:rPr sz="2600" b="1" i="1" dirty="0" err="1" smtClean="0"/>
              <a:t>iders</a:t>
            </a:r>
            <a:r>
              <a:rPr sz="2600" b="1" i="1" dirty="0" smtClean="0"/>
              <a:t> </a:t>
            </a:r>
            <a:r>
              <a:rPr lang="en-CA" sz="2600" b="1" i="1" dirty="0"/>
              <a:t>O</a:t>
            </a:r>
            <a:r>
              <a:rPr sz="2600" b="1" i="1" dirty="0" smtClean="0"/>
              <a:t>n </a:t>
            </a:r>
            <a:r>
              <a:rPr lang="en-CA" sz="2600" b="1" i="1" dirty="0"/>
              <a:t>D</a:t>
            </a:r>
            <a:r>
              <a:rPr sz="2600" b="1" i="1" dirty="0" err="1" smtClean="0"/>
              <a:t>uty</a:t>
            </a:r>
            <a:r>
              <a:rPr sz="2600" b="1" i="1" dirty="0" smtClean="0"/>
              <a:t> </a:t>
            </a:r>
            <a:r>
              <a:rPr sz="2600" dirty="0"/>
              <a:t>during </a:t>
            </a:r>
            <a:r>
              <a:rPr lang="en-CA" sz="2600" dirty="0" smtClean="0"/>
              <a:t>worship </a:t>
            </a:r>
            <a:r>
              <a:rPr sz="2600" dirty="0" smtClean="0"/>
              <a:t>services</a:t>
            </a:r>
            <a:r>
              <a:rPr lang="en-CA" sz="2600" dirty="0" smtClean="0"/>
              <a:t> and/or </a:t>
            </a:r>
            <a:r>
              <a:rPr sz="2600" dirty="0" smtClean="0"/>
              <a:t>events </a:t>
            </a:r>
            <a:r>
              <a:rPr sz="2600" dirty="0"/>
              <a:t>sponsored by the church</a:t>
            </a:r>
            <a:r>
              <a:rPr sz="2600" dirty="0" smtClean="0"/>
              <a:t>.</a:t>
            </a:r>
            <a:r>
              <a:rPr lang="en-CA" sz="2600" dirty="0" smtClean="0"/>
              <a:t> </a:t>
            </a:r>
            <a:r>
              <a:rPr lang="en-CA" sz="2600" dirty="0"/>
              <a:t>Please </a:t>
            </a:r>
            <a:r>
              <a:rPr lang="en-CA" sz="2600" dirty="0" smtClean="0"/>
              <a:t>do not use </a:t>
            </a:r>
            <a:r>
              <a:rPr lang="en-CA" sz="2600" b="1" dirty="0" smtClean="0"/>
              <a:t>'Nurse </a:t>
            </a:r>
            <a:r>
              <a:rPr lang="en-CA" sz="2600" b="1" dirty="0"/>
              <a:t>on Duty', ‘Health Professionals on Duty’ </a:t>
            </a:r>
            <a:r>
              <a:rPr lang="en-CA" sz="2600" dirty="0"/>
              <a:t>or any other title</a:t>
            </a:r>
            <a:r>
              <a:rPr lang="en-CA" sz="2600" b="1" dirty="0"/>
              <a:t> </a:t>
            </a:r>
            <a:r>
              <a:rPr lang="en-CA" sz="2600" dirty="0"/>
              <a:t>for the individual(s) providing </a:t>
            </a:r>
            <a:r>
              <a:rPr lang="en-CA" sz="2600" dirty="0" smtClean="0"/>
              <a:t>this service. </a:t>
            </a:r>
            <a:r>
              <a:rPr lang="en-CA" sz="2600" dirty="0"/>
              <a:t>Please use </a:t>
            </a:r>
            <a:r>
              <a:rPr lang="en-CA" sz="2600" b="1" dirty="0"/>
              <a:t>"First Aider(s) on Duty"</a:t>
            </a:r>
            <a:r>
              <a:rPr lang="en-CA" sz="2600" dirty="0"/>
              <a:t>. All </a:t>
            </a:r>
            <a:r>
              <a:rPr lang="en-CA" sz="2600" dirty="0" smtClean="0"/>
              <a:t>medical professionals act as volunteer </a:t>
            </a:r>
            <a:r>
              <a:rPr lang="en-CA" sz="2600" dirty="0" smtClean="0"/>
              <a:t>first </a:t>
            </a:r>
            <a:r>
              <a:rPr lang="en-CA" sz="2600" dirty="0"/>
              <a:t>a</a:t>
            </a:r>
            <a:r>
              <a:rPr lang="en-CA" sz="2600" dirty="0" smtClean="0"/>
              <a:t>iders </a:t>
            </a:r>
            <a:r>
              <a:rPr lang="en-CA" sz="2600" dirty="0" smtClean="0"/>
              <a:t>in this capacity </a:t>
            </a:r>
          </a:p>
          <a:p>
            <a:pPr>
              <a:defRPr sz="1800"/>
            </a:pPr>
            <a:r>
              <a:rPr lang="en-CA" sz="2600" dirty="0" smtClean="0"/>
              <a:t>This </a:t>
            </a:r>
            <a:r>
              <a:rPr lang="en-CA" sz="2600" dirty="0"/>
              <a:t>assignment </a:t>
            </a:r>
            <a:r>
              <a:rPr lang="en-CA" sz="2600" dirty="0" smtClean="0"/>
              <a:t>may </a:t>
            </a:r>
            <a:r>
              <a:rPr lang="en-CA" sz="2600" dirty="0"/>
              <a:t>be shared by </a:t>
            </a:r>
            <a:r>
              <a:rPr lang="en-CA" sz="2600" dirty="0" smtClean="0"/>
              <a:t>any individual with First-Aid/CPR-AED training. Plan to  arrange this training for </a:t>
            </a:r>
            <a:r>
              <a:rPr lang="en-CA" sz="2600" dirty="0"/>
              <a:t>your </a:t>
            </a:r>
            <a:r>
              <a:rPr lang="en-CA" sz="2600" dirty="0" smtClean="0"/>
              <a:t>team to ensure that everyone is current in these skills</a:t>
            </a:r>
            <a:endParaRPr lang="en-CA" sz="2600" dirty="0"/>
          </a:p>
          <a:p>
            <a:pPr lvl="0">
              <a:defRPr sz="1800"/>
            </a:pPr>
            <a:endParaRPr sz="3200" dirty="0"/>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274638"/>
            <a:ext cx="8229600" cy="1143001"/>
          </a:xfrm>
          <a:prstGeom prst="rect">
            <a:avLst/>
          </a:prstGeom>
        </p:spPr>
        <p:txBody>
          <a:bodyPr>
            <a:normAutofit/>
          </a:bodyPr>
          <a:lstStyle/>
          <a:p>
            <a:pPr lvl="0" algn="l">
              <a:defRPr sz="1800"/>
            </a:pPr>
            <a:r>
              <a:rPr lang="en-CA" sz="3200" dirty="0">
                <a:latin typeface="Comic Sans MS" panose="030F0702030302020204" pitchFamily="66" charset="0"/>
              </a:rPr>
              <a:t>Role of the leader in Health </a:t>
            </a:r>
            <a:r>
              <a:rPr lang="en-CA" sz="3200" dirty="0" smtClean="0">
                <a:latin typeface="Comic Sans MS" panose="030F0702030302020204" pitchFamily="66" charset="0"/>
              </a:rPr>
              <a:t>Ministries</a:t>
            </a:r>
            <a:endParaRPr sz="3200" dirty="0"/>
          </a:p>
        </p:txBody>
      </p:sp>
      <p:sp>
        <p:nvSpPr>
          <p:cNvPr id="107" name="Shape 107"/>
          <p:cNvSpPr>
            <a:spLocks noGrp="1"/>
          </p:cNvSpPr>
          <p:nvPr>
            <p:ph type="body" idx="1"/>
          </p:nvPr>
        </p:nvSpPr>
        <p:spPr>
          <a:xfrm>
            <a:off x="457200" y="1600200"/>
            <a:ext cx="8229600" cy="4525963"/>
          </a:xfrm>
          <a:prstGeom prst="rect">
            <a:avLst/>
          </a:prstGeom>
        </p:spPr>
        <p:txBody>
          <a:bodyPr>
            <a:normAutofit fontScale="25000" lnSpcReduction="20000"/>
          </a:bodyPr>
          <a:lstStyle/>
          <a:p>
            <a:pPr marL="336042" lvl="0" indent="-336042" defTabSz="896111">
              <a:defRPr sz="1800"/>
            </a:pPr>
            <a:endParaRPr lang="en-CA" sz="11200" dirty="0" smtClean="0">
              <a:latin typeface="Comic Sans MS" panose="030F0702030302020204" pitchFamily="66" charset="0"/>
              <a:ea typeface="Comic Sans MS"/>
              <a:cs typeface="Comic Sans MS"/>
              <a:sym typeface="Comic Sans MS"/>
            </a:endParaRPr>
          </a:p>
          <a:p>
            <a:pPr marL="336042" lvl="0" indent="-336042" defTabSz="896111">
              <a:defRPr sz="1800"/>
            </a:pPr>
            <a:r>
              <a:rPr sz="11200" dirty="0" smtClean="0">
                <a:latin typeface="Comic Sans MS" panose="030F0702030302020204" pitchFamily="66" charset="0"/>
                <a:ea typeface="Comic Sans MS"/>
                <a:cs typeface="Comic Sans MS"/>
                <a:sym typeface="Comic Sans MS"/>
              </a:rPr>
              <a:t>Arrange </a:t>
            </a:r>
            <a:r>
              <a:rPr sz="11200" dirty="0">
                <a:latin typeface="Comic Sans MS" panose="030F0702030302020204" pitchFamily="66" charset="0"/>
                <a:ea typeface="Comic Sans MS"/>
                <a:cs typeface="Comic Sans MS"/>
                <a:sym typeface="Comic Sans MS"/>
              </a:rPr>
              <a:t>for training in safe food </a:t>
            </a:r>
            <a:r>
              <a:rPr sz="11200" dirty="0" smtClean="0">
                <a:latin typeface="Comic Sans MS" panose="030F0702030302020204" pitchFamily="66" charset="0"/>
                <a:ea typeface="Comic Sans MS"/>
                <a:cs typeface="Comic Sans MS"/>
                <a:sym typeface="Comic Sans MS"/>
              </a:rPr>
              <a:t>handling</a:t>
            </a:r>
            <a:r>
              <a:rPr lang="en-CA" sz="11200" dirty="0" smtClean="0">
                <a:latin typeface="Comic Sans MS" panose="030F0702030302020204" pitchFamily="66" charset="0"/>
                <a:ea typeface="Comic Sans MS"/>
                <a:cs typeface="Comic Sans MS"/>
                <a:sym typeface="Comic Sans MS"/>
              </a:rPr>
              <a:t>, storage</a:t>
            </a:r>
            <a:r>
              <a:rPr sz="11200" dirty="0" smtClean="0">
                <a:latin typeface="Comic Sans MS" panose="030F0702030302020204" pitchFamily="66" charset="0"/>
                <a:ea typeface="Comic Sans MS"/>
                <a:cs typeface="Comic Sans MS"/>
                <a:sym typeface="Comic Sans MS"/>
              </a:rPr>
              <a:t> </a:t>
            </a:r>
            <a:r>
              <a:rPr sz="11200" dirty="0">
                <a:latin typeface="Comic Sans MS" panose="030F0702030302020204" pitchFamily="66" charset="0"/>
                <a:ea typeface="Comic Sans MS"/>
                <a:cs typeface="Comic Sans MS"/>
                <a:sym typeface="Comic Sans MS"/>
              </a:rPr>
              <a:t>and preparation. </a:t>
            </a:r>
            <a:r>
              <a:rPr lang="en-CA" sz="11200" dirty="0" smtClean="0">
                <a:latin typeface="Comic Sans MS" panose="030F0702030302020204" pitchFamily="66" charset="0"/>
                <a:ea typeface="Comic Sans MS"/>
                <a:cs typeface="Comic Sans MS"/>
                <a:sym typeface="Comic Sans MS"/>
              </a:rPr>
              <a:t>Partner</a:t>
            </a:r>
            <a:r>
              <a:rPr sz="11200" dirty="0" smtClean="0">
                <a:latin typeface="Comic Sans MS" panose="030F0702030302020204" pitchFamily="66" charset="0"/>
                <a:ea typeface="Comic Sans MS"/>
                <a:cs typeface="Comic Sans MS"/>
                <a:sym typeface="Comic Sans MS"/>
              </a:rPr>
              <a:t> </a:t>
            </a:r>
            <a:r>
              <a:rPr sz="11200" dirty="0">
                <a:latin typeface="Comic Sans MS" panose="030F0702030302020204" pitchFamily="66" charset="0"/>
                <a:ea typeface="Comic Sans MS"/>
                <a:cs typeface="Comic Sans MS"/>
                <a:sym typeface="Comic Sans MS"/>
              </a:rPr>
              <a:t>with </a:t>
            </a:r>
            <a:r>
              <a:rPr lang="en-CA" sz="11200" dirty="0" smtClean="0">
                <a:latin typeface="Comic Sans MS" panose="030F0702030302020204" pitchFamily="66" charset="0"/>
                <a:ea typeface="Comic Sans MS"/>
                <a:cs typeface="Comic Sans MS"/>
                <a:sym typeface="Comic Sans MS"/>
              </a:rPr>
              <a:t>community service, </a:t>
            </a:r>
            <a:r>
              <a:rPr sz="11200" dirty="0" smtClean="0">
                <a:latin typeface="Comic Sans MS" panose="030F0702030302020204" pitchFamily="66" charset="0"/>
                <a:ea typeface="Comic Sans MS"/>
                <a:cs typeface="Comic Sans MS"/>
                <a:sym typeface="Comic Sans MS"/>
              </a:rPr>
              <a:t>catering</a:t>
            </a:r>
            <a:r>
              <a:rPr lang="en-CA" sz="11200" dirty="0" smtClean="0">
                <a:latin typeface="Comic Sans MS" panose="030F0702030302020204" pitchFamily="66" charset="0"/>
                <a:ea typeface="Comic Sans MS"/>
                <a:cs typeface="Comic Sans MS"/>
                <a:sym typeface="Comic Sans MS"/>
              </a:rPr>
              <a:t>, and </a:t>
            </a:r>
            <a:r>
              <a:rPr sz="11200" dirty="0" smtClean="0">
                <a:latin typeface="Comic Sans MS" panose="030F0702030302020204" pitchFamily="66" charset="0"/>
                <a:ea typeface="Comic Sans MS"/>
                <a:cs typeface="Comic Sans MS"/>
                <a:sym typeface="Comic Sans MS"/>
              </a:rPr>
              <a:t>hospitality </a:t>
            </a:r>
            <a:r>
              <a:rPr sz="11200" dirty="0">
                <a:latin typeface="Comic Sans MS" panose="030F0702030302020204" pitchFamily="66" charset="0"/>
                <a:ea typeface="Comic Sans MS"/>
                <a:cs typeface="Comic Sans MS"/>
                <a:sym typeface="Comic Sans MS"/>
              </a:rPr>
              <a:t>teams in your church </a:t>
            </a:r>
            <a:endParaRPr lang="en-CA" sz="11200" dirty="0" smtClean="0">
              <a:latin typeface="Comic Sans MS" panose="030F0702030302020204" pitchFamily="66" charset="0"/>
              <a:ea typeface="Comic Sans MS"/>
              <a:cs typeface="Comic Sans MS"/>
              <a:sym typeface="Comic Sans MS"/>
            </a:endParaRPr>
          </a:p>
          <a:p>
            <a:pPr marL="336042" indent="-336042" defTabSz="896111">
              <a:buClr>
                <a:srgbClr val="000000"/>
              </a:buClr>
              <a:defRPr sz="1800"/>
            </a:pPr>
            <a:r>
              <a:rPr lang="en-CA" sz="11200" dirty="0" smtClean="0">
                <a:solidFill>
                  <a:schemeClr val="tx1"/>
                </a:solidFill>
                <a:latin typeface="Comic Sans MS" panose="030F0702030302020204" pitchFamily="66" charset="0"/>
              </a:rPr>
              <a:t>The term </a:t>
            </a:r>
            <a:r>
              <a:rPr lang="en-CA" sz="11200" b="1" dirty="0" smtClean="0">
                <a:solidFill>
                  <a:schemeClr val="tx1"/>
                </a:solidFill>
                <a:latin typeface="Comic Sans MS" panose="030F0702030302020204" pitchFamily="66" charset="0"/>
              </a:rPr>
              <a:t>Medical Missionary </a:t>
            </a:r>
            <a:r>
              <a:rPr lang="en-CA" sz="11200" dirty="0" smtClean="0">
                <a:solidFill>
                  <a:schemeClr val="tx1"/>
                </a:solidFill>
                <a:latin typeface="Comic Sans MS" panose="030F0702030302020204" pitchFamily="66" charset="0"/>
              </a:rPr>
              <a:t>is no longer recommended for use. The training that is provided by NAD and GC Health Ministries is called Comprehensive Ministries. This </a:t>
            </a:r>
            <a:r>
              <a:rPr lang="en-CA" sz="11200" dirty="0">
                <a:solidFill>
                  <a:schemeClr val="tx1"/>
                </a:solidFill>
                <a:latin typeface="Comic Sans MS" panose="030F0702030302020204" pitchFamily="66" charset="0"/>
              </a:rPr>
              <a:t>embodies the mandate of Health Ministries.</a:t>
            </a:r>
            <a:r>
              <a:rPr lang="en-CA" sz="11200" dirty="0" smtClean="0">
                <a:solidFill>
                  <a:schemeClr val="tx1"/>
                </a:solidFill>
                <a:latin typeface="Comic Sans MS" panose="030F0702030302020204" pitchFamily="66" charset="0"/>
              </a:rPr>
              <a:t> Using the term ‘medical’ in modern contexts can be misleading when used by unlicensed, unregulated persons</a:t>
            </a:r>
          </a:p>
          <a:p>
            <a:pPr marL="0" indent="0" defTabSz="896111">
              <a:buClr>
                <a:srgbClr val="000000"/>
              </a:buClr>
              <a:buNone/>
              <a:defRPr sz="1800"/>
            </a:pPr>
            <a:endParaRPr lang="en-CA" sz="4600" dirty="0">
              <a:latin typeface="Comic Sans MS" panose="030F0702030302020204" pitchFamily="66" charset="0"/>
            </a:endParaRPr>
          </a:p>
          <a:p>
            <a:pPr marL="336042" indent="-336042" defTabSz="896111">
              <a:buClr>
                <a:srgbClr val="000000"/>
              </a:buClr>
              <a:defRPr sz="1800"/>
            </a:pPr>
            <a:endParaRPr lang="en-CA" sz="3000" dirty="0">
              <a:solidFill>
                <a:srgbClr val="FFFF00"/>
              </a:solidFill>
              <a:latin typeface="Comic Sans MS" panose="030F0702030302020204" pitchFamily="66" charset="0"/>
            </a:endParaRPr>
          </a:p>
          <a:p>
            <a:pPr marL="0" lvl="0" indent="0" defTabSz="896111">
              <a:buClr>
                <a:srgbClr val="000000"/>
              </a:buClr>
              <a:buNone/>
              <a:defRPr sz="1800"/>
            </a:pPr>
            <a:r>
              <a:rPr sz="2800" dirty="0" smtClean="0">
                <a:latin typeface="Comic Sans MS" panose="030F0702030302020204" pitchFamily="66" charset="0"/>
                <a:ea typeface="Comic Sans MS"/>
                <a:cs typeface="Comic Sans MS"/>
                <a:sym typeface="Comic Sans MS"/>
              </a:rPr>
              <a:t> </a:t>
            </a:r>
            <a:endParaRPr sz="2800" dirty="0">
              <a:latin typeface="Comic Sans MS" panose="030F0702030302020204" pitchFamily="66" charset="0"/>
              <a:ea typeface="Comic Sans MS"/>
              <a:cs typeface="Comic Sans MS"/>
              <a:sym typeface="Comic Sans MS"/>
            </a:endParaRP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200" dirty="0">
                <a:latin typeface="Comic Sans MS" panose="030F0702030302020204" pitchFamily="66" charset="0"/>
              </a:rPr>
              <a:t>Role of the leader in Health Ministries</a:t>
            </a:r>
            <a:endParaRPr lang="en-CA" sz="3200" dirty="0"/>
          </a:p>
        </p:txBody>
      </p:sp>
      <p:sp>
        <p:nvSpPr>
          <p:cNvPr id="3" name="Text Placeholder 2"/>
          <p:cNvSpPr>
            <a:spLocks noGrp="1"/>
          </p:cNvSpPr>
          <p:nvPr>
            <p:ph type="body" idx="1"/>
          </p:nvPr>
        </p:nvSpPr>
        <p:spPr/>
        <p:txBody>
          <a:bodyPr>
            <a:normAutofit/>
          </a:bodyPr>
          <a:lstStyle/>
          <a:p>
            <a:pPr>
              <a:buFont typeface="Arial" panose="020B0604020202020204" pitchFamily="34" charset="0"/>
              <a:buChar char="•"/>
            </a:pPr>
            <a:r>
              <a:rPr lang="en-CA" dirty="0" smtClean="0">
                <a:latin typeface="Comic Sans MS" panose="030F0702030302020204" pitchFamily="66" charset="0"/>
              </a:rPr>
              <a:t>If you are planning an event with a guest presenter (particularly one who is outside of Ontario), please check with Health Ministries, Ontario Conference (OC), before issuing an invitation to ensure that the presenter and content are contextual and in alignment with the guidelines and policies of the OC, NAD and GC Health Ministries </a:t>
            </a:r>
          </a:p>
        </p:txBody>
      </p:sp>
    </p:spTree>
    <p:extLst>
      <p:ext uri="{BB962C8B-B14F-4D97-AF65-F5344CB8AC3E}">
        <p14:creationId xmlns:p14="http://schemas.microsoft.com/office/powerpoint/2010/main" val="2322118103"/>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200" dirty="0">
                <a:latin typeface="Comic Sans MS" panose="030F0702030302020204" pitchFamily="66" charset="0"/>
              </a:rPr>
              <a:t>Role of the leader in Health Ministries</a:t>
            </a:r>
            <a:endParaRPr lang="en-CA" sz="3200" dirty="0"/>
          </a:p>
        </p:txBody>
      </p:sp>
      <p:sp>
        <p:nvSpPr>
          <p:cNvPr id="3" name="Text Placeholder 2"/>
          <p:cNvSpPr>
            <a:spLocks noGrp="1"/>
          </p:cNvSpPr>
          <p:nvPr>
            <p:ph type="body" idx="1"/>
          </p:nvPr>
        </p:nvSpPr>
        <p:spPr/>
        <p:txBody>
          <a:bodyPr>
            <a:normAutofit fontScale="85000" lnSpcReduction="10000"/>
          </a:bodyPr>
          <a:lstStyle/>
          <a:p>
            <a:r>
              <a:rPr lang="en-CA" dirty="0" smtClean="0">
                <a:latin typeface="Comic Sans MS" panose="030F0702030302020204" pitchFamily="66" charset="0"/>
              </a:rPr>
              <a:t>Use proprietary </a:t>
            </a:r>
            <a:r>
              <a:rPr lang="en-CA" dirty="0" smtClean="0">
                <a:latin typeface="Comic Sans MS" panose="030F0702030302020204" pitchFamily="66" charset="0"/>
              </a:rPr>
              <a:t>(privately created) </a:t>
            </a:r>
            <a:r>
              <a:rPr lang="en-CA" dirty="0" smtClean="0">
                <a:latin typeface="Comic Sans MS" panose="030F0702030302020204" pitchFamily="66" charset="0"/>
              </a:rPr>
              <a:t>programs** judiciously. There is a cost attached to many of them and they come with a prescribed script. Where possible, engage local presenters who are familiar with your context. Make use of the free resources provided by the OC, NAD and GC Health Ministries </a:t>
            </a:r>
          </a:p>
          <a:p>
            <a:r>
              <a:rPr lang="en-CA" dirty="0" smtClean="0">
                <a:latin typeface="Comic Sans MS" panose="030F0702030302020204" pitchFamily="66" charset="0"/>
              </a:rPr>
              <a:t>Where possible, engage </a:t>
            </a:r>
            <a:r>
              <a:rPr lang="en-CA" dirty="0">
                <a:latin typeface="Comic Sans MS" panose="030F0702030302020204" pitchFamily="66" charset="0"/>
              </a:rPr>
              <a:t>skilled individuals to create relevant, balanced video presentations</a:t>
            </a:r>
          </a:p>
          <a:p>
            <a:endParaRPr lang="en-CA" dirty="0" smtClean="0">
              <a:latin typeface="Comic Sans MS" panose="030F0702030302020204" pitchFamily="66" charset="0"/>
            </a:endParaRPr>
          </a:p>
          <a:p>
            <a:r>
              <a:rPr lang="en-CA" dirty="0" smtClean="0">
                <a:latin typeface="Comic Sans MS" panose="030F0702030302020204" pitchFamily="66" charset="0"/>
              </a:rPr>
              <a:t>** </a:t>
            </a:r>
            <a:r>
              <a:rPr lang="en-CA" dirty="0" err="1" smtClean="0">
                <a:latin typeface="Comic Sans MS" panose="030F0702030302020204" pitchFamily="66" charset="0"/>
              </a:rPr>
              <a:t>Nedley</a:t>
            </a:r>
            <a:r>
              <a:rPr lang="en-CA" dirty="0" smtClean="0">
                <a:latin typeface="Comic Sans MS" panose="030F0702030302020204" pitchFamily="66" charset="0"/>
              </a:rPr>
              <a:t> Depression Recovery, Diabetes Undone, CHIP, etc.</a:t>
            </a:r>
            <a:endParaRPr lang="en-CA" dirty="0"/>
          </a:p>
        </p:txBody>
      </p:sp>
    </p:spTree>
    <p:extLst>
      <p:ext uri="{BB962C8B-B14F-4D97-AF65-F5344CB8AC3E}">
        <p14:creationId xmlns:p14="http://schemas.microsoft.com/office/powerpoint/2010/main" val="3060350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3600" dirty="0" smtClean="0">
                <a:latin typeface="Comic Sans MS" panose="030F0702030302020204" pitchFamily="66" charset="0"/>
              </a:rPr>
              <a:t>Mission </a:t>
            </a:r>
            <a:br>
              <a:rPr lang="en-CA" sz="3600" dirty="0" smtClean="0">
                <a:latin typeface="Comic Sans MS" panose="030F0702030302020204" pitchFamily="66" charset="0"/>
              </a:rPr>
            </a:br>
            <a:r>
              <a:rPr lang="en-CA" sz="3600" dirty="0" smtClean="0">
                <a:latin typeface="Comic Sans MS" panose="030F0702030302020204" pitchFamily="66" charset="0"/>
              </a:rPr>
              <a:t>Health Ministries, North American Division </a:t>
            </a:r>
            <a:r>
              <a:rPr lang="en-CA" sz="1800" b="1" dirty="0" smtClean="0">
                <a:latin typeface="Comic Sans MS" panose="030F0702030302020204" pitchFamily="66" charset="0"/>
              </a:rPr>
              <a:t>(HM, NAD*)</a:t>
            </a:r>
            <a:r>
              <a:rPr lang="en-CA" dirty="0" smtClean="0">
                <a:latin typeface="Comic Sans MS" panose="030F0702030302020204" pitchFamily="66" charset="0"/>
              </a:rPr>
              <a:t/>
            </a:r>
            <a:br>
              <a:rPr lang="en-CA" dirty="0" smtClean="0">
                <a:latin typeface="Comic Sans MS" panose="030F0702030302020204" pitchFamily="66" charset="0"/>
              </a:rPr>
            </a:br>
            <a:r>
              <a:rPr lang="en-CA" sz="1600" dirty="0">
                <a:hlinkClick r:id="rId2"/>
              </a:rPr>
              <a:t>https://nadhealth.org</a:t>
            </a:r>
            <a:endParaRPr lang="en-CA" sz="1600" dirty="0"/>
          </a:p>
        </p:txBody>
      </p:sp>
      <p:sp>
        <p:nvSpPr>
          <p:cNvPr id="3" name="Text Placeholder 2"/>
          <p:cNvSpPr>
            <a:spLocks noGrp="1"/>
          </p:cNvSpPr>
          <p:nvPr>
            <p:ph type="body" idx="1"/>
          </p:nvPr>
        </p:nvSpPr>
        <p:spPr/>
        <p:txBody>
          <a:bodyPr>
            <a:normAutofit/>
          </a:bodyPr>
          <a:lstStyle/>
          <a:p>
            <a:pPr marL="0" indent="0" algn="ctr">
              <a:buNone/>
            </a:pPr>
            <a:endParaRPr lang="en-US" dirty="0">
              <a:latin typeface="Comic Sans MS" panose="030F0702030302020204" pitchFamily="66" charset="0"/>
            </a:endParaRPr>
          </a:p>
          <a:p>
            <a:pPr marL="0" indent="0" algn="ctr">
              <a:buNone/>
            </a:pPr>
            <a:endParaRPr lang="en-US" dirty="0" smtClean="0">
              <a:latin typeface="Comic Sans MS" panose="030F0702030302020204" pitchFamily="66" charset="0"/>
            </a:endParaRPr>
          </a:p>
          <a:p>
            <a:pPr marL="0" indent="0" algn="ctr">
              <a:buNone/>
            </a:pPr>
            <a:r>
              <a:rPr lang="en-US" dirty="0" smtClean="0">
                <a:solidFill>
                  <a:schemeClr val="tx1"/>
                </a:solidFill>
                <a:latin typeface="Comic Sans MS" panose="030F0702030302020204" pitchFamily="66" charset="0"/>
              </a:rPr>
              <a:t>To share </a:t>
            </a:r>
            <a:r>
              <a:rPr lang="en-US" dirty="0">
                <a:latin typeface="Comic Sans MS" panose="030F0702030302020204" pitchFamily="66" charset="0"/>
              </a:rPr>
              <a:t>hope and wholeness </a:t>
            </a:r>
            <a:endParaRPr lang="en-US" dirty="0" smtClean="0">
              <a:latin typeface="Comic Sans MS" panose="030F0702030302020204" pitchFamily="66" charset="0"/>
            </a:endParaRPr>
          </a:p>
          <a:p>
            <a:pPr marL="0" indent="0" algn="ctr">
              <a:buNone/>
            </a:pPr>
            <a:r>
              <a:rPr lang="en-US" dirty="0" smtClean="0">
                <a:latin typeface="Comic Sans MS" panose="030F0702030302020204" pitchFamily="66" charset="0"/>
              </a:rPr>
              <a:t>through </a:t>
            </a:r>
            <a:r>
              <a:rPr lang="en-US" dirty="0">
                <a:latin typeface="Comic Sans MS" panose="030F0702030302020204" pitchFamily="66" charset="0"/>
              </a:rPr>
              <a:t>the healing power of Christ</a:t>
            </a:r>
          </a:p>
          <a:p>
            <a:pPr marL="0" indent="0" algn="ctr">
              <a:buNone/>
            </a:pPr>
            <a:endParaRPr lang="en-CA" sz="1400" dirty="0" smtClean="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3554322337"/>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200" dirty="0">
                <a:latin typeface="Comic Sans MS" panose="030F0702030302020204" pitchFamily="66" charset="0"/>
              </a:rPr>
              <a:t>Practices to avoid in </a:t>
            </a:r>
            <a:r>
              <a:rPr lang="en-CA" sz="3200" dirty="0" smtClean="0">
                <a:latin typeface="Comic Sans MS" panose="030F0702030302020204" pitchFamily="66" charset="0"/>
              </a:rPr>
              <a:t>Health </a:t>
            </a:r>
            <a:r>
              <a:rPr lang="en-CA" sz="3200" dirty="0">
                <a:latin typeface="Comic Sans MS" panose="030F0702030302020204" pitchFamily="66" charset="0"/>
              </a:rPr>
              <a:t>Ministries</a:t>
            </a:r>
            <a:endParaRPr lang="en-CA" sz="3200" dirty="0"/>
          </a:p>
        </p:txBody>
      </p:sp>
      <p:sp>
        <p:nvSpPr>
          <p:cNvPr id="3" name="Text Placeholder 2"/>
          <p:cNvSpPr>
            <a:spLocks noGrp="1"/>
          </p:cNvSpPr>
          <p:nvPr>
            <p:ph type="body" idx="1"/>
          </p:nvPr>
        </p:nvSpPr>
        <p:spPr/>
        <p:txBody>
          <a:bodyPr/>
          <a:lstStyle/>
          <a:p>
            <a:r>
              <a:rPr lang="en-CA" dirty="0" smtClean="0">
                <a:latin typeface="Comic Sans MS" panose="030F0702030302020204" pitchFamily="66" charset="0"/>
              </a:rPr>
              <a:t>Avoid invasive procedures (e.g. checking blood </a:t>
            </a:r>
            <a:r>
              <a:rPr lang="en-CA" dirty="0" smtClean="0">
                <a:latin typeface="Comic Sans MS" panose="030F0702030302020204" pitchFamily="66" charset="0"/>
              </a:rPr>
              <a:t>glucose levels) </a:t>
            </a:r>
            <a:endParaRPr lang="en-CA" dirty="0" smtClean="0">
              <a:latin typeface="Comic Sans MS" panose="030F0702030302020204" pitchFamily="66" charset="0"/>
            </a:endParaRPr>
          </a:p>
          <a:p>
            <a:r>
              <a:rPr lang="en-CA" dirty="0" smtClean="0">
                <a:latin typeface="Comic Sans MS" panose="030F0702030302020204" pitchFamily="66" charset="0"/>
              </a:rPr>
              <a:t>Blood pressure ‘screening’ is not advised for reasons of liability and professional accountability</a:t>
            </a:r>
          </a:p>
          <a:p>
            <a:r>
              <a:rPr lang="en-CA" dirty="0" smtClean="0">
                <a:solidFill>
                  <a:schemeClr val="tx1"/>
                </a:solidFill>
                <a:latin typeface="Comic Sans MS" panose="030F0702030302020204" pitchFamily="66" charset="0"/>
              </a:rPr>
              <a:t>Do </a:t>
            </a:r>
            <a:r>
              <a:rPr lang="en-CA" dirty="0">
                <a:solidFill>
                  <a:schemeClr val="tx1"/>
                </a:solidFill>
                <a:latin typeface="Comic Sans MS" panose="030F0702030302020204" pitchFamily="66" charset="0"/>
              </a:rPr>
              <a:t>not charge for your </a:t>
            </a:r>
            <a:r>
              <a:rPr lang="en-CA" dirty="0" smtClean="0">
                <a:solidFill>
                  <a:schemeClr val="tx1"/>
                </a:solidFill>
                <a:latin typeface="Comic Sans MS" panose="030F0702030302020204" pitchFamily="66" charset="0"/>
              </a:rPr>
              <a:t>services. If you are hosting an event, plan to cover the cost of educational materials, etc. by charging a nominal fee</a:t>
            </a:r>
            <a:endParaRPr lang="en-CA"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99658137"/>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CA" sz="3200" dirty="0">
                <a:latin typeface="Comic Sans MS" panose="030F0702030302020204" pitchFamily="66" charset="0"/>
              </a:rPr>
              <a:t>Practices to avoid in </a:t>
            </a:r>
            <a:r>
              <a:rPr lang="en-CA" sz="3200" dirty="0" smtClean="0">
                <a:latin typeface="Comic Sans MS" panose="030F0702030302020204" pitchFamily="66" charset="0"/>
              </a:rPr>
              <a:t>Health </a:t>
            </a:r>
            <a:r>
              <a:rPr lang="en-CA" sz="3200" dirty="0">
                <a:latin typeface="Comic Sans MS" panose="030F0702030302020204" pitchFamily="66" charset="0"/>
              </a:rPr>
              <a:t>Ministries</a:t>
            </a:r>
            <a:endParaRPr lang="en-CA" sz="3200" dirty="0"/>
          </a:p>
        </p:txBody>
      </p:sp>
      <p:sp>
        <p:nvSpPr>
          <p:cNvPr id="3" name="Text Placeholder 2"/>
          <p:cNvSpPr>
            <a:spLocks noGrp="1"/>
          </p:cNvSpPr>
          <p:nvPr>
            <p:ph type="body" idx="1"/>
          </p:nvPr>
        </p:nvSpPr>
        <p:spPr/>
        <p:txBody>
          <a:bodyPr/>
          <a:lstStyle/>
          <a:p>
            <a:r>
              <a:rPr lang="en-CA" dirty="0" smtClean="0">
                <a:latin typeface="Comic Sans MS" panose="030F0702030302020204" pitchFamily="66" charset="0"/>
              </a:rPr>
              <a:t>Do not describe yourself as a health expert. If you are unsure of information, offer to find out or consult with someone who can provide the information requested</a:t>
            </a:r>
            <a:endParaRPr lang="en-CA" dirty="0">
              <a:latin typeface="Comic Sans MS" panose="030F0702030302020204" pitchFamily="66" charset="0"/>
            </a:endParaRPr>
          </a:p>
        </p:txBody>
      </p:sp>
    </p:spTree>
    <p:extLst>
      <p:ext uri="{BB962C8B-B14F-4D97-AF65-F5344CB8AC3E}">
        <p14:creationId xmlns:p14="http://schemas.microsoft.com/office/powerpoint/2010/main" val="4057108618"/>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latin typeface="Comic Sans MS" panose="030F0702030302020204" pitchFamily="66" charset="0"/>
              </a:rPr>
              <a:t>Practices to avoid in </a:t>
            </a:r>
            <a:br>
              <a:rPr lang="en-CA" sz="3200" dirty="0" smtClean="0">
                <a:latin typeface="Comic Sans MS" panose="030F0702030302020204" pitchFamily="66" charset="0"/>
              </a:rPr>
            </a:br>
            <a:r>
              <a:rPr lang="en-CA" sz="3200" dirty="0" smtClean="0">
                <a:latin typeface="Comic Sans MS" panose="030F0702030302020204" pitchFamily="66" charset="0"/>
              </a:rPr>
              <a:t>Health Ministries</a:t>
            </a:r>
            <a:endParaRPr lang="en-CA" sz="3200" dirty="0">
              <a:latin typeface="Comic Sans MS" panose="030F0702030302020204" pitchFamily="66" charset="0"/>
            </a:endParaRPr>
          </a:p>
        </p:txBody>
      </p:sp>
      <p:sp>
        <p:nvSpPr>
          <p:cNvPr id="3" name="Text Placeholder 2"/>
          <p:cNvSpPr>
            <a:spLocks noGrp="1"/>
          </p:cNvSpPr>
          <p:nvPr>
            <p:ph type="body" idx="1"/>
          </p:nvPr>
        </p:nvSpPr>
        <p:spPr/>
        <p:txBody>
          <a:bodyPr>
            <a:normAutofit/>
          </a:bodyPr>
          <a:lstStyle/>
          <a:p>
            <a:r>
              <a:rPr lang="en-CA" dirty="0" smtClean="0">
                <a:latin typeface="Comic Sans MS" panose="030F0702030302020204" pitchFamily="66" charset="0"/>
              </a:rPr>
              <a:t>Do not diagnose or treat medical conditions (unless legally authorized to do </a:t>
            </a:r>
            <a:r>
              <a:rPr lang="en-CA" dirty="0" smtClean="0">
                <a:latin typeface="Comic Sans MS" panose="030F0702030302020204" pitchFamily="66" charset="0"/>
              </a:rPr>
              <a:t>so in a clinical setting)</a:t>
            </a:r>
            <a:endParaRPr lang="en-CA" dirty="0" smtClean="0">
              <a:latin typeface="Comic Sans MS" panose="030F0702030302020204" pitchFamily="66" charset="0"/>
            </a:endParaRPr>
          </a:p>
          <a:p>
            <a:r>
              <a:rPr lang="en-CA" dirty="0" smtClean="0">
                <a:latin typeface="Comic Sans MS" panose="030F0702030302020204" pitchFamily="66" charset="0"/>
              </a:rPr>
              <a:t>Do not give medical </a:t>
            </a:r>
            <a:r>
              <a:rPr lang="en-CA" dirty="0">
                <a:latin typeface="Comic Sans MS" panose="030F0702030302020204" pitchFamily="66" charset="0"/>
              </a:rPr>
              <a:t>advice. Encourage persons to consult their personal health care provider for medical guidance</a:t>
            </a:r>
          </a:p>
          <a:p>
            <a:pPr marL="0" indent="0">
              <a:buNone/>
            </a:pPr>
            <a:endParaRPr lang="en-CA" dirty="0" smtClean="0">
              <a:latin typeface="Comic Sans MS" panose="030F0702030302020204" pitchFamily="66" charset="0"/>
            </a:endParaRPr>
          </a:p>
        </p:txBody>
      </p:sp>
    </p:spTree>
    <p:extLst>
      <p:ext uri="{BB962C8B-B14F-4D97-AF65-F5344CB8AC3E}">
        <p14:creationId xmlns:p14="http://schemas.microsoft.com/office/powerpoint/2010/main" val="1967986200"/>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Comic Sans MS" panose="030F0702030302020204" pitchFamily="66" charset="0"/>
              </a:rPr>
              <a:t>Resources</a:t>
            </a:r>
            <a:endParaRPr lang="en-CA" dirty="0">
              <a:latin typeface="Comic Sans MS" panose="030F0702030302020204" pitchFamily="66" charset="0"/>
            </a:endParaRPr>
          </a:p>
        </p:txBody>
      </p:sp>
      <p:sp>
        <p:nvSpPr>
          <p:cNvPr id="3" name="Text Placeholder 2"/>
          <p:cNvSpPr>
            <a:spLocks noGrp="1"/>
          </p:cNvSpPr>
          <p:nvPr>
            <p:ph type="body" idx="1"/>
          </p:nvPr>
        </p:nvSpPr>
        <p:spPr/>
        <p:txBody>
          <a:bodyPr/>
          <a:lstStyle/>
          <a:p>
            <a:pPr marL="0" indent="0" algn="ctr">
              <a:buNone/>
            </a:pPr>
            <a:endParaRPr lang="en-CA" dirty="0" smtClean="0">
              <a:hlinkClick r:id="rId2"/>
            </a:endParaRPr>
          </a:p>
          <a:p>
            <a:pPr marL="0" indent="0" algn="ctr">
              <a:buNone/>
            </a:pPr>
            <a:endParaRPr lang="en-CA" dirty="0">
              <a:hlinkClick r:id="rId2"/>
            </a:endParaRPr>
          </a:p>
          <a:p>
            <a:pPr algn="l">
              <a:buFont typeface="Arial" panose="020B0604020202020204" pitchFamily="34" charset="0"/>
              <a:buChar char="•"/>
            </a:pPr>
            <a:r>
              <a:rPr lang="en-CA" dirty="0" smtClean="0">
                <a:solidFill>
                  <a:schemeClr val="tx1"/>
                </a:solidFill>
                <a:hlinkClick r:id="rId2"/>
              </a:rPr>
              <a:t>https</a:t>
            </a:r>
            <a:r>
              <a:rPr lang="en-CA" dirty="0">
                <a:solidFill>
                  <a:schemeClr val="tx1"/>
                </a:solidFill>
                <a:hlinkClick r:id="rId2"/>
              </a:rPr>
              <a:t>://nadhealth.org/resources</a:t>
            </a:r>
            <a:r>
              <a:rPr lang="en-CA" dirty="0" smtClean="0">
                <a:solidFill>
                  <a:schemeClr val="tx1"/>
                </a:solidFill>
                <a:hlinkClick r:id="rId2"/>
              </a:rPr>
              <a:t>/</a:t>
            </a:r>
            <a:endParaRPr lang="en-CA" dirty="0" smtClean="0">
              <a:solidFill>
                <a:schemeClr val="tx1"/>
              </a:solidFill>
            </a:endParaRPr>
          </a:p>
          <a:p>
            <a:pPr algn="l">
              <a:buFont typeface="Arial" panose="020B0604020202020204" pitchFamily="34" charset="0"/>
              <a:buChar char="•"/>
            </a:pPr>
            <a:r>
              <a:rPr lang="en-CA" dirty="0" smtClean="0">
                <a:solidFill>
                  <a:schemeClr val="tx1"/>
                </a:solidFill>
                <a:hlinkClick r:id="rId3"/>
              </a:rPr>
              <a:t>https</a:t>
            </a:r>
            <a:r>
              <a:rPr lang="en-CA" dirty="0">
                <a:solidFill>
                  <a:schemeClr val="tx1"/>
                </a:solidFill>
                <a:hlinkClick r:id="rId3"/>
              </a:rPr>
              <a:t>://www.adventistontario.org</a:t>
            </a:r>
            <a:r>
              <a:rPr lang="en-CA" dirty="0" smtClean="0">
                <a:solidFill>
                  <a:schemeClr val="tx1"/>
                </a:solidFill>
                <a:hlinkClick r:id="rId3"/>
              </a:rPr>
              <a:t>/</a:t>
            </a:r>
            <a:endParaRPr lang="en-CA" dirty="0" smtClean="0">
              <a:solidFill>
                <a:schemeClr val="tx1"/>
              </a:solidFill>
            </a:endParaRPr>
          </a:p>
          <a:p>
            <a:pPr fontAlgn="base"/>
            <a:r>
              <a:rPr lang="en-CA" dirty="0">
                <a:latin typeface="Comic Sans MS" panose="030F0702030302020204" pitchFamily="66" charset="0"/>
              </a:rPr>
              <a:t>Positive Choices (GC) positivechoices.com</a:t>
            </a:r>
          </a:p>
          <a:p>
            <a:pPr fontAlgn="base"/>
            <a:r>
              <a:rPr lang="en-CA" dirty="0">
                <a:latin typeface="Comic Sans MS" panose="030F0702030302020204" pitchFamily="66" charset="0"/>
              </a:rPr>
              <a:t>Adventist Recovery </a:t>
            </a:r>
            <a:r>
              <a:rPr lang="en-CA" dirty="0" smtClean="0">
                <a:latin typeface="Comic Sans MS" panose="030F0702030302020204" pitchFamily="66" charset="0"/>
              </a:rPr>
              <a:t>Ministries - </a:t>
            </a:r>
            <a:r>
              <a:rPr lang="en-CA" sz="3600" dirty="0">
                <a:latin typeface="Comic Sans MS" panose="030F0702030302020204" pitchFamily="66" charset="0"/>
              </a:rPr>
              <a:t>adventistrecoveryministries.org</a:t>
            </a:r>
          </a:p>
          <a:p>
            <a:pPr marL="0" indent="0" algn="ctr">
              <a:buNone/>
            </a:pPr>
            <a:endParaRPr lang="en-CA" dirty="0" smtClean="0"/>
          </a:p>
          <a:p>
            <a:endParaRPr lang="en-CA" dirty="0"/>
          </a:p>
        </p:txBody>
      </p:sp>
    </p:spTree>
    <p:extLst>
      <p:ext uri="{BB962C8B-B14F-4D97-AF65-F5344CB8AC3E}">
        <p14:creationId xmlns:p14="http://schemas.microsoft.com/office/powerpoint/2010/main" val="3549088782"/>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Comic Sans MS" panose="030F0702030302020204" pitchFamily="66" charset="0"/>
              </a:rPr>
              <a:t>Resources</a:t>
            </a:r>
            <a:endParaRPr lang="en-CA" dirty="0">
              <a:latin typeface="Comic Sans MS" panose="030F0702030302020204" pitchFamily="66" charset="0"/>
            </a:endParaRPr>
          </a:p>
        </p:txBody>
      </p:sp>
      <p:sp>
        <p:nvSpPr>
          <p:cNvPr id="3" name="Text Placeholder 2"/>
          <p:cNvSpPr>
            <a:spLocks noGrp="1"/>
          </p:cNvSpPr>
          <p:nvPr>
            <p:ph type="body" idx="1"/>
          </p:nvPr>
        </p:nvSpPr>
        <p:spPr>
          <a:xfrm>
            <a:off x="457200" y="1387928"/>
            <a:ext cx="8229600" cy="5257800"/>
          </a:xfrm>
        </p:spPr>
        <p:txBody>
          <a:bodyPr>
            <a:normAutofit/>
          </a:bodyPr>
          <a:lstStyle/>
          <a:p>
            <a:pPr fontAlgn="base">
              <a:buFont typeface="Arial" panose="020B0604020202020204" pitchFamily="34" charset="0"/>
              <a:buChar char="•"/>
            </a:pPr>
            <a:r>
              <a:rPr lang="en-CA" dirty="0" smtClean="0">
                <a:latin typeface="Comic Sans MS" panose="030F0702030302020204" pitchFamily="66" charset="0"/>
              </a:rPr>
              <a:t>lifestylematters.com                                </a:t>
            </a:r>
            <a:endParaRPr lang="en-CA" dirty="0" smtClean="0">
              <a:latin typeface="Comic Sans MS" panose="030F0702030302020204" pitchFamily="66" charset="0"/>
            </a:endParaRPr>
          </a:p>
          <a:p>
            <a:pPr fontAlgn="base">
              <a:buFont typeface="Arial" panose="020B0604020202020204" pitchFamily="34" charset="0"/>
              <a:buChar char="•"/>
            </a:pPr>
            <a:r>
              <a:rPr lang="en-CA" dirty="0" smtClean="0">
                <a:latin typeface="Comic Sans MS" panose="030F0702030302020204" pitchFamily="66" charset="0"/>
              </a:rPr>
              <a:t>creationlife.com</a:t>
            </a:r>
          </a:p>
          <a:p>
            <a:r>
              <a:rPr lang="en-CA" dirty="0">
                <a:latin typeface="Comic Sans MS" panose="030F0702030302020204" pitchFamily="66" charset="0"/>
              </a:rPr>
              <a:t>Facts With Hope </a:t>
            </a:r>
            <a:r>
              <a:rPr lang="en-CA" dirty="0" smtClean="0">
                <a:latin typeface="Comic Sans MS" panose="030F0702030302020204" pitchFamily="66" charset="0"/>
              </a:rPr>
              <a:t>Videos - FactsWithHope.org</a:t>
            </a:r>
            <a:endParaRPr lang="en-CA" dirty="0">
              <a:latin typeface="Comic Sans MS" panose="030F0702030302020204" pitchFamily="66" charset="0"/>
            </a:endParaRPr>
          </a:p>
          <a:p>
            <a:r>
              <a:rPr lang="en-US" dirty="0"/>
              <a:t>North American Division                                                 Health Education Policy </a:t>
            </a:r>
            <a:r>
              <a:rPr lang="en-US" dirty="0" smtClean="0"/>
              <a:t>Guide </a:t>
            </a:r>
          </a:p>
          <a:p>
            <a:pPr marL="0" indent="0">
              <a:buNone/>
            </a:pPr>
            <a:r>
              <a:rPr lang="en-US" dirty="0"/>
              <a:t> </a:t>
            </a:r>
            <a:r>
              <a:rPr lang="en-US" dirty="0" smtClean="0"/>
              <a:t>   (See </a:t>
            </a:r>
            <a:r>
              <a:rPr lang="en-US" dirty="0" smtClean="0">
                <a:hlinkClick r:id="rId2"/>
              </a:rPr>
              <a:t>www.adventistontario.org</a:t>
            </a:r>
            <a:r>
              <a:rPr lang="en-US" dirty="0" smtClean="0"/>
              <a:t>)</a:t>
            </a:r>
          </a:p>
          <a:p>
            <a:r>
              <a:rPr lang="en-CA" dirty="0" smtClean="0"/>
              <a:t>Miscellaneous policies (</a:t>
            </a:r>
            <a:r>
              <a:rPr lang="en-US" dirty="0" smtClean="0"/>
              <a:t>See </a:t>
            </a:r>
            <a:r>
              <a:rPr lang="en-US" dirty="0" smtClean="0">
                <a:hlinkClick r:id="rId2"/>
              </a:rPr>
              <a:t>www.adventistontario.org</a:t>
            </a:r>
            <a:r>
              <a:rPr lang="en-US" dirty="0" smtClean="0"/>
              <a:t>)</a:t>
            </a:r>
            <a:endParaRPr lang="en-CA" dirty="0"/>
          </a:p>
          <a:p>
            <a:pPr marL="0" indent="0">
              <a:buNone/>
            </a:pPr>
            <a:endParaRPr lang="en-CA" dirty="0"/>
          </a:p>
          <a:p>
            <a:pPr fontAlgn="base">
              <a:buFont typeface="Arial" panose="020B0604020202020204" pitchFamily="34" charset="0"/>
              <a:buChar char="•"/>
            </a:pPr>
            <a:endParaRPr lang="en-CA" dirty="0" smtClean="0">
              <a:latin typeface="Comic Sans MS" panose="030F0702030302020204" pitchFamily="66" charset="0"/>
            </a:endParaRPr>
          </a:p>
          <a:p>
            <a:pPr marL="0" indent="0">
              <a:buNone/>
            </a:pPr>
            <a:endParaRPr lang="en-CA" dirty="0"/>
          </a:p>
        </p:txBody>
      </p:sp>
    </p:spTree>
    <p:extLst>
      <p:ext uri="{BB962C8B-B14F-4D97-AF65-F5344CB8AC3E}">
        <p14:creationId xmlns:p14="http://schemas.microsoft.com/office/powerpoint/2010/main" val="3907793050"/>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latin typeface="Comic Sans MS" panose="030F0702030302020204" pitchFamily="66" charset="0"/>
              </a:rPr>
              <a:t>Values – </a:t>
            </a:r>
            <a:r>
              <a:rPr lang="en-CA" sz="3200" dirty="0">
                <a:latin typeface="Comic Sans MS" panose="030F0702030302020204" pitchFamily="66" charset="0"/>
              </a:rPr>
              <a:t>HM, NAD </a:t>
            </a:r>
            <a:r>
              <a:rPr lang="en-CA" sz="1600" dirty="0" smtClean="0">
                <a:hlinkClick r:id="rId2"/>
              </a:rPr>
              <a:t>https</a:t>
            </a:r>
            <a:r>
              <a:rPr lang="en-CA" sz="1600" dirty="0">
                <a:hlinkClick r:id="rId2"/>
              </a:rPr>
              <a:t>://nadhealth.org</a:t>
            </a:r>
            <a:r>
              <a:rPr lang="en-CA" dirty="0"/>
              <a:t/>
            </a:r>
            <a:br>
              <a:rPr lang="en-CA" dirty="0"/>
            </a:br>
            <a:endParaRPr lang="en-CA" dirty="0">
              <a:latin typeface="Comic Sans MS" panose="030F0702030302020204" pitchFamily="66" charset="0"/>
            </a:endParaRPr>
          </a:p>
        </p:txBody>
      </p:sp>
      <p:sp>
        <p:nvSpPr>
          <p:cNvPr id="3" name="Text Placeholder 2"/>
          <p:cNvSpPr>
            <a:spLocks noGrp="1"/>
          </p:cNvSpPr>
          <p:nvPr>
            <p:ph type="body" idx="1"/>
          </p:nvPr>
        </p:nvSpPr>
        <p:spPr/>
        <p:txBody>
          <a:bodyPr>
            <a:normAutofit fontScale="92500" lnSpcReduction="10000"/>
          </a:bodyPr>
          <a:lstStyle/>
          <a:p>
            <a:r>
              <a:rPr lang="en-US" dirty="0" smtClean="0">
                <a:latin typeface="Comic Sans MS" panose="030F0702030302020204" pitchFamily="66" charset="0"/>
              </a:rPr>
              <a:t>We </a:t>
            </a:r>
            <a:r>
              <a:rPr lang="en-US" dirty="0">
                <a:latin typeface="Comic Sans MS" panose="030F0702030302020204" pitchFamily="66" charset="0"/>
              </a:rPr>
              <a:t>believe in four foundational principles that guide our philosophy and work, quoted below from the General Conference Adventist Health Ministries (</a:t>
            </a:r>
            <a:r>
              <a:rPr lang="en-US" dirty="0">
                <a:latin typeface="Comic Sans MS" panose="030F0702030302020204" pitchFamily="66" charset="0"/>
                <a:hlinkClick r:id="rId3"/>
              </a:rPr>
              <a:t>http://healthministries.com</a:t>
            </a:r>
            <a:r>
              <a:rPr lang="en-US" dirty="0">
                <a:latin typeface="Comic Sans MS" panose="030F0702030302020204" pitchFamily="66" charset="0"/>
              </a:rPr>
              <a:t>):</a:t>
            </a:r>
          </a:p>
          <a:p>
            <a:r>
              <a:rPr lang="en-US" b="1" dirty="0">
                <a:latin typeface="Comic Sans MS" panose="030F0702030302020204" pitchFamily="66" charset="0"/>
              </a:rPr>
              <a:t>Inspiration</a:t>
            </a:r>
            <a:r>
              <a:rPr lang="en-US" dirty="0">
                <a:latin typeface="Comic Sans MS" panose="030F0702030302020204" pitchFamily="66" charset="0"/>
              </a:rPr>
              <a:t>: We believe the Word of God is the very best guide to making careful and wise choices in every area of life, including those things that impact our health. We are also grateful for the amplification </a:t>
            </a:r>
            <a:r>
              <a:rPr lang="en-US" dirty="0" smtClean="0">
                <a:latin typeface="Comic Sans MS" panose="030F0702030302020204" pitchFamily="66" charset="0"/>
              </a:rPr>
              <a:t>of these biblical </a:t>
            </a:r>
            <a:r>
              <a:rPr lang="en-US" dirty="0">
                <a:latin typeface="Comic Sans MS" panose="030F0702030302020204" pitchFamily="66" charset="0"/>
              </a:rPr>
              <a:t>principles in the writings of Ellen G. White.</a:t>
            </a:r>
          </a:p>
          <a:p>
            <a:endParaRPr lang="en-CA" dirty="0"/>
          </a:p>
        </p:txBody>
      </p:sp>
    </p:spTree>
    <p:extLst>
      <p:ext uri="{BB962C8B-B14F-4D97-AF65-F5344CB8AC3E}">
        <p14:creationId xmlns:p14="http://schemas.microsoft.com/office/powerpoint/2010/main" val="33659788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dirty="0">
                <a:latin typeface="Comic Sans MS" panose="030F0702030302020204" pitchFamily="66" charset="0"/>
              </a:rPr>
              <a:t>Values – </a:t>
            </a:r>
            <a:r>
              <a:rPr lang="en-CA" sz="3200" dirty="0" smtClean="0">
                <a:latin typeface="Comic Sans MS" panose="030F0702030302020204" pitchFamily="66" charset="0"/>
              </a:rPr>
              <a:t>HM, NAD </a:t>
            </a:r>
            <a:r>
              <a:rPr lang="en-CA" sz="1600" dirty="0" smtClean="0">
                <a:hlinkClick r:id="rId2"/>
              </a:rPr>
              <a:t>https</a:t>
            </a:r>
            <a:r>
              <a:rPr lang="en-CA" sz="1600" dirty="0">
                <a:hlinkClick r:id="rId2"/>
              </a:rPr>
              <a:t>://nadhealth.org</a:t>
            </a:r>
            <a:endParaRPr lang="en-CA" dirty="0"/>
          </a:p>
        </p:txBody>
      </p:sp>
      <p:sp>
        <p:nvSpPr>
          <p:cNvPr id="3" name="Text Placeholder 2"/>
          <p:cNvSpPr>
            <a:spLocks noGrp="1"/>
          </p:cNvSpPr>
          <p:nvPr>
            <p:ph type="body" idx="1"/>
          </p:nvPr>
        </p:nvSpPr>
        <p:spPr/>
        <p:txBody>
          <a:bodyPr/>
          <a:lstStyle/>
          <a:p>
            <a:r>
              <a:rPr lang="en-US" b="1" dirty="0">
                <a:latin typeface="Comic Sans MS" panose="030F0702030302020204" pitchFamily="66" charset="0"/>
              </a:rPr>
              <a:t>Evidence</a:t>
            </a:r>
            <a:r>
              <a:rPr lang="en-US" dirty="0">
                <a:latin typeface="Comic Sans MS" panose="030F0702030302020204" pitchFamily="66" charset="0"/>
              </a:rPr>
              <a:t>: We operate under the conviction that God is the author of all true science. Therefore, we respect evidence which stands up to the rigors of careful examination and analysis according to accepted scientific principles. We believe this is vital in a world filled with misinformation and falsehood.</a:t>
            </a:r>
          </a:p>
          <a:p>
            <a:endParaRPr lang="en-CA" dirty="0"/>
          </a:p>
        </p:txBody>
      </p:sp>
    </p:spTree>
    <p:extLst>
      <p:ext uri="{BB962C8B-B14F-4D97-AF65-F5344CB8AC3E}">
        <p14:creationId xmlns:p14="http://schemas.microsoft.com/office/powerpoint/2010/main" val="3751355159"/>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dirty="0" smtClean="0">
                <a:latin typeface="Comic Sans MS" panose="030F0702030302020204" pitchFamily="66" charset="0"/>
              </a:rPr>
              <a:t>Values – HM, NAD </a:t>
            </a:r>
            <a:r>
              <a:rPr lang="en-CA" sz="1400" dirty="0" smtClean="0">
                <a:hlinkClick r:id="rId2"/>
              </a:rPr>
              <a:t>https</a:t>
            </a:r>
            <a:r>
              <a:rPr lang="en-CA" sz="1400" dirty="0">
                <a:hlinkClick r:id="rId2"/>
              </a:rPr>
              <a:t>://nadhealth.org</a:t>
            </a:r>
            <a:endParaRPr lang="en-CA" sz="1400" dirty="0"/>
          </a:p>
        </p:txBody>
      </p:sp>
      <p:sp>
        <p:nvSpPr>
          <p:cNvPr id="3" name="Text Placeholder 2"/>
          <p:cNvSpPr>
            <a:spLocks noGrp="1"/>
          </p:cNvSpPr>
          <p:nvPr>
            <p:ph type="body" idx="1"/>
          </p:nvPr>
        </p:nvSpPr>
        <p:spPr/>
        <p:txBody>
          <a:bodyPr>
            <a:normAutofit/>
          </a:bodyPr>
          <a:lstStyle/>
          <a:p>
            <a:r>
              <a:rPr lang="en-US" b="1" dirty="0" smtClean="0">
                <a:latin typeface="Comic Sans MS" panose="030F0702030302020204" pitchFamily="66" charset="0"/>
              </a:rPr>
              <a:t>Balance</a:t>
            </a:r>
            <a:r>
              <a:rPr lang="en-US" dirty="0">
                <a:latin typeface="Comic Sans MS" panose="030F0702030302020204" pitchFamily="66" charset="0"/>
              </a:rPr>
              <a:t>: Even good things can be taken to excess. Therefore, we are deeply committed to </a:t>
            </a:r>
            <a:r>
              <a:rPr lang="en-US" dirty="0" smtClean="0">
                <a:latin typeface="Comic Sans MS" panose="030F0702030302020204" pitchFamily="66" charset="0"/>
              </a:rPr>
              <a:t>balance – physical</a:t>
            </a:r>
            <a:r>
              <a:rPr lang="en-US" dirty="0">
                <a:latin typeface="Comic Sans MS" panose="030F0702030302020204" pitchFamily="66" charset="0"/>
              </a:rPr>
              <a:t>, mental, social and </a:t>
            </a:r>
            <a:r>
              <a:rPr lang="en-US" dirty="0" smtClean="0">
                <a:latin typeface="Comic Sans MS" panose="030F0702030302020204" pitchFamily="66" charset="0"/>
              </a:rPr>
              <a:t>spiritual – in </a:t>
            </a:r>
            <a:r>
              <a:rPr lang="en-US" dirty="0">
                <a:latin typeface="Comic Sans MS" panose="030F0702030302020204" pitchFamily="66" charset="0"/>
              </a:rPr>
              <a:t>every aspect of life to support health, happiness and healing.</a:t>
            </a:r>
          </a:p>
          <a:p>
            <a:endParaRPr lang="en-CA" dirty="0"/>
          </a:p>
        </p:txBody>
      </p:sp>
    </p:spTree>
    <p:extLst>
      <p:ext uri="{BB962C8B-B14F-4D97-AF65-F5344CB8AC3E}">
        <p14:creationId xmlns:p14="http://schemas.microsoft.com/office/powerpoint/2010/main" val="109312430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dirty="0">
                <a:latin typeface="Comic Sans MS" panose="030F0702030302020204" pitchFamily="66" charset="0"/>
              </a:rPr>
              <a:t>Values – </a:t>
            </a:r>
            <a:r>
              <a:rPr lang="en-CA" sz="3200" dirty="0" smtClean="0">
                <a:latin typeface="Comic Sans MS" panose="030F0702030302020204" pitchFamily="66" charset="0"/>
              </a:rPr>
              <a:t>HM, NAD </a:t>
            </a:r>
            <a:r>
              <a:rPr lang="en-CA" sz="1600" dirty="0" smtClean="0">
                <a:hlinkClick r:id="rId2"/>
              </a:rPr>
              <a:t>https</a:t>
            </a:r>
            <a:r>
              <a:rPr lang="en-CA" sz="1600" dirty="0">
                <a:hlinkClick r:id="rId2"/>
              </a:rPr>
              <a:t>://nadhealth.org</a:t>
            </a:r>
            <a:endParaRPr lang="en-CA" dirty="0"/>
          </a:p>
        </p:txBody>
      </p:sp>
      <p:sp>
        <p:nvSpPr>
          <p:cNvPr id="3" name="Text Placeholder 2"/>
          <p:cNvSpPr>
            <a:spLocks noGrp="1"/>
          </p:cNvSpPr>
          <p:nvPr>
            <p:ph type="body" idx="1"/>
          </p:nvPr>
        </p:nvSpPr>
        <p:spPr/>
        <p:txBody>
          <a:bodyPr/>
          <a:lstStyle/>
          <a:p>
            <a:r>
              <a:rPr lang="en-US" b="1" dirty="0">
                <a:latin typeface="Comic Sans MS" panose="030F0702030302020204" pitchFamily="66" charset="0"/>
              </a:rPr>
              <a:t>Relationships</a:t>
            </a:r>
            <a:r>
              <a:rPr lang="en-US" dirty="0">
                <a:latin typeface="Comic Sans MS" panose="030F0702030302020204" pitchFamily="66" charset="0"/>
              </a:rPr>
              <a:t>: Social support is essential to human existence and health. Positive relationships with family, friends, community and God play a significant role in personal health, productivity, and our ability to help others. It supports and aids healing as well.</a:t>
            </a:r>
          </a:p>
          <a:p>
            <a:endParaRPr lang="en-CA" dirty="0"/>
          </a:p>
        </p:txBody>
      </p:sp>
    </p:spTree>
    <p:extLst>
      <p:ext uri="{BB962C8B-B14F-4D97-AF65-F5344CB8AC3E}">
        <p14:creationId xmlns:p14="http://schemas.microsoft.com/office/powerpoint/2010/main" val="2079430725"/>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p:cNvSpPr>
          <p:nvPr>
            <p:ph type="title"/>
          </p:nvPr>
        </p:nvSpPr>
        <p:spPr>
          <a:xfrm>
            <a:off x="457200" y="274638"/>
            <a:ext cx="8229600" cy="1143001"/>
          </a:xfrm>
          <a:prstGeom prst="rect">
            <a:avLst/>
          </a:prstGeom>
        </p:spPr>
        <p:txBody>
          <a:bodyPr>
            <a:normAutofit/>
          </a:bodyPr>
          <a:lstStyle>
            <a:lvl1pPr>
              <a:defRPr b="1">
                <a:latin typeface="Aharoni"/>
                <a:ea typeface="Aharoni"/>
                <a:cs typeface="Aharoni"/>
                <a:sym typeface="Aharoni"/>
              </a:defRPr>
            </a:lvl1pPr>
          </a:lstStyle>
          <a:p>
            <a:pPr lvl="0">
              <a:defRPr sz="1800" b="0"/>
            </a:pPr>
            <a:r>
              <a:rPr sz="3200" dirty="0" smtClean="0">
                <a:latin typeface="Comic Sans MS" panose="030F0702030302020204" pitchFamily="66" charset="0"/>
              </a:rPr>
              <a:t>H</a:t>
            </a:r>
            <a:r>
              <a:rPr lang="en-CA" sz="3200" dirty="0" err="1" smtClean="0">
                <a:latin typeface="Comic Sans MS" panose="030F0702030302020204" pitchFamily="66" charset="0"/>
              </a:rPr>
              <a:t>ealth</a:t>
            </a:r>
            <a:r>
              <a:rPr lang="en-CA" sz="3200" dirty="0" smtClean="0">
                <a:latin typeface="Comic Sans MS" panose="030F0702030302020204" pitchFamily="66" charset="0"/>
              </a:rPr>
              <a:t> </a:t>
            </a:r>
            <a:r>
              <a:rPr sz="3200" dirty="0" smtClean="0">
                <a:latin typeface="Comic Sans MS" panose="030F0702030302020204" pitchFamily="66" charset="0"/>
              </a:rPr>
              <a:t>M</a:t>
            </a:r>
            <a:r>
              <a:rPr lang="en-CA" sz="3200" dirty="0" err="1" smtClean="0">
                <a:latin typeface="Comic Sans MS" panose="030F0702030302020204" pitchFamily="66" charset="0"/>
              </a:rPr>
              <a:t>inistries</a:t>
            </a:r>
            <a:r>
              <a:rPr sz="3200" dirty="0" smtClean="0">
                <a:latin typeface="Comic Sans MS" panose="030F0702030302020204" pitchFamily="66" charset="0"/>
              </a:rPr>
              <a:t> </a:t>
            </a:r>
            <a:r>
              <a:rPr sz="3200" dirty="0">
                <a:latin typeface="Comic Sans MS" panose="030F0702030302020204" pitchFamily="66" charset="0"/>
              </a:rPr>
              <a:t>– Ontario </a:t>
            </a:r>
            <a:r>
              <a:rPr sz="3200" dirty="0" smtClean="0">
                <a:latin typeface="Comic Sans MS" panose="030F0702030302020204" pitchFamily="66" charset="0"/>
              </a:rPr>
              <a:t>Conference</a:t>
            </a:r>
            <a:r>
              <a:rPr lang="en-CA" sz="3200" dirty="0">
                <a:latin typeface="Comic Sans MS" panose="030F0702030302020204" pitchFamily="66" charset="0"/>
              </a:rPr>
              <a:t> </a:t>
            </a:r>
            <a:r>
              <a:rPr lang="en-CA" sz="3200" dirty="0" smtClean="0">
                <a:latin typeface="Comic Sans MS" panose="030F0702030302020204" pitchFamily="66" charset="0"/>
              </a:rPr>
              <a:t>of </a:t>
            </a:r>
            <a:r>
              <a:rPr lang="en-CA" sz="3200" dirty="0">
                <a:latin typeface="Comic Sans MS" panose="030F0702030302020204" pitchFamily="66" charset="0"/>
              </a:rPr>
              <a:t>Seventh-day Adventists</a:t>
            </a:r>
            <a:endParaRPr sz="3200" dirty="0">
              <a:latin typeface="Comic Sans MS" panose="030F0702030302020204" pitchFamily="66" charset="0"/>
            </a:endParaRPr>
          </a:p>
        </p:txBody>
      </p:sp>
      <p:sp>
        <p:nvSpPr>
          <p:cNvPr id="53" name="Shape 53"/>
          <p:cNvSpPr>
            <a:spLocks noGrp="1"/>
          </p:cNvSpPr>
          <p:nvPr>
            <p:ph type="body" idx="1"/>
          </p:nvPr>
        </p:nvSpPr>
        <p:spPr>
          <a:xfrm>
            <a:off x="457200" y="1600200"/>
            <a:ext cx="8229600" cy="4525963"/>
          </a:xfrm>
          <a:prstGeom prst="rect">
            <a:avLst/>
          </a:prstGeom>
        </p:spPr>
        <p:txBody>
          <a:bodyPr>
            <a:normAutofit/>
          </a:bodyPr>
          <a:lstStyle/>
          <a:p>
            <a:pPr marL="0" lvl="0" indent="0" algn="ctr">
              <a:buSzTx/>
              <a:buNone/>
              <a:defRPr sz="1800"/>
            </a:pPr>
            <a:r>
              <a:rPr lang="en-CA" sz="3200" dirty="0" smtClean="0">
                <a:latin typeface="Comic Sans MS" panose="030F0702030302020204" pitchFamily="66" charset="0"/>
              </a:rPr>
              <a:t>Personal Goal for leaders and members (suggested)</a:t>
            </a:r>
          </a:p>
          <a:p>
            <a:pPr marL="0" indent="0" algn="ctr">
              <a:buSzTx/>
              <a:buNone/>
              <a:defRPr sz="1800"/>
            </a:pPr>
            <a:endParaRPr lang="en-CA" b="1" dirty="0">
              <a:latin typeface="Comic Sans MS" panose="030F0702030302020204" pitchFamily="66" charset="0"/>
              <a:ea typeface="Comic Sans MS"/>
              <a:cs typeface="Comic Sans MS"/>
              <a:sym typeface="Comic Sans MS"/>
            </a:endParaRPr>
          </a:p>
          <a:p>
            <a:pPr marL="0" indent="0" algn="ctr">
              <a:buSzTx/>
              <a:buNone/>
              <a:defRPr sz="1800"/>
            </a:pPr>
            <a:r>
              <a:rPr lang="en-CA" sz="3600" dirty="0" smtClean="0">
                <a:latin typeface="Comic Sans MS"/>
                <a:ea typeface="Comic Sans MS"/>
                <a:cs typeface="Comic Sans MS"/>
                <a:sym typeface="Comic Sans MS"/>
              </a:rPr>
              <a:t>To model and encourage </a:t>
            </a:r>
          </a:p>
          <a:p>
            <a:pPr marL="0" indent="0" algn="ctr">
              <a:buSzTx/>
              <a:buNone/>
              <a:defRPr sz="1800"/>
            </a:pPr>
            <a:r>
              <a:rPr lang="en-CA" sz="3600" dirty="0">
                <a:latin typeface="Comic Sans MS"/>
                <a:ea typeface="Comic Sans MS"/>
                <a:cs typeface="Comic Sans MS"/>
                <a:sym typeface="Comic Sans MS"/>
              </a:rPr>
              <a:t>p</a:t>
            </a:r>
            <a:r>
              <a:rPr lang="en-CA" sz="3600" dirty="0" smtClean="0">
                <a:latin typeface="Comic Sans MS"/>
                <a:ea typeface="Comic Sans MS"/>
                <a:cs typeface="Comic Sans MS"/>
                <a:sym typeface="Comic Sans MS"/>
              </a:rPr>
              <a:t>ersonal responsibility for</a:t>
            </a:r>
          </a:p>
          <a:p>
            <a:pPr marL="0" indent="0" algn="ctr">
              <a:buSzTx/>
              <a:buNone/>
              <a:defRPr sz="1800"/>
            </a:pPr>
            <a:r>
              <a:rPr lang="en-CA" sz="3600" dirty="0" smtClean="0">
                <a:latin typeface="Comic Sans MS"/>
                <a:ea typeface="Comic Sans MS"/>
                <a:cs typeface="Comic Sans MS"/>
                <a:sym typeface="Comic Sans MS"/>
              </a:rPr>
              <a:t>health for the glory of God</a:t>
            </a:r>
          </a:p>
          <a:p>
            <a:pPr marL="0" indent="0" algn="l">
              <a:buSzTx/>
              <a:buNone/>
              <a:defRPr sz="1800"/>
            </a:pPr>
            <a:endParaRPr lang="en-CA" sz="3600" dirty="0">
              <a:latin typeface="Comic Sans MS"/>
              <a:ea typeface="Comic Sans MS"/>
              <a:cs typeface="Comic Sans MS"/>
              <a:sym typeface="Comic Sans MS"/>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a:spLocks noGrp="1"/>
          </p:cNvSpPr>
          <p:nvPr>
            <p:ph type="title"/>
          </p:nvPr>
        </p:nvSpPr>
        <p:spPr>
          <a:xfrm>
            <a:off x="457200" y="274638"/>
            <a:ext cx="8229600" cy="1143001"/>
          </a:xfrm>
          <a:prstGeom prst="rect">
            <a:avLst/>
          </a:prstGeom>
        </p:spPr>
        <p:txBody>
          <a:bodyPr>
            <a:noAutofit/>
          </a:bodyPr>
          <a:lstStyle/>
          <a:p>
            <a:pPr lvl="0" algn="l"/>
            <a:r>
              <a:rPr lang="en-CA" sz="3200" dirty="0" smtClean="0">
                <a:latin typeface="Comic Sans MS" panose="030F0702030302020204" pitchFamily="66" charset="0"/>
              </a:rPr>
              <a:t>Role of the leader in Health Ministries</a:t>
            </a:r>
            <a:endParaRPr sz="3200" dirty="0">
              <a:latin typeface="Comic Sans MS" panose="030F0702030302020204" pitchFamily="66" charset="0"/>
            </a:endParaRPr>
          </a:p>
        </p:txBody>
      </p:sp>
      <p:sp>
        <p:nvSpPr>
          <p:cNvPr id="59" name="Shape 59"/>
          <p:cNvSpPr>
            <a:spLocks noGrp="1"/>
          </p:cNvSpPr>
          <p:nvPr>
            <p:ph type="body" idx="1"/>
          </p:nvPr>
        </p:nvSpPr>
        <p:spPr>
          <a:xfrm>
            <a:off x="611560" y="1844824"/>
            <a:ext cx="8229601" cy="4525963"/>
          </a:xfrm>
          <a:prstGeom prst="rect">
            <a:avLst/>
          </a:prstGeom>
        </p:spPr>
        <p:txBody>
          <a:bodyPr>
            <a:normAutofit fontScale="92500" lnSpcReduction="10000"/>
          </a:bodyPr>
          <a:lstStyle/>
          <a:p>
            <a:pPr lvl="0" algn="l" defTabSz="841247">
              <a:lnSpc>
                <a:spcPct val="90000"/>
              </a:lnSpc>
              <a:buSzTx/>
              <a:buFont typeface="Wingdings" panose="05000000000000000000" pitchFamily="2" charset="2"/>
              <a:buChar char="§"/>
              <a:defRPr sz="1800"/>
            </a:pPr>
            <a:endParaRPr lang="en-CA" sz="2944" dirty="0" smtClean="0">
              <a:latin typeface="Comic Sans MS"/>
              <a:ea typeface="Comic Sans MS"/>
              <a:cs typeface="Comic Sans MS"/>
              <a:sym typeface="Comic Sans MS"/>
            </a:endParaRPr>
          </a:p>
          <a:p>
            <a:pPr lvl="0" algn="l" defTabSz="841247">
              <a:lnSpc>
                <a:spcPct val="90000"/>
              </a:lnSpc>
              <a:buSzTx/>
              <a:buFont typeface="Wingdings" panose="05000000000000000000" pitchFamily="2" charset="2"/>
              <a:buChar char="§"/>
              <a:defRPr sz="1800"/>
            </a:pPr>
            <a:r>
              <a:rPr sz="3000" dirty="0" smtClean="0">
                <a:latin typeface="Comic Sans MS" panose="030F0702030302020204" pitchFamily="66" charset="0"/>
                <a:ea typeface="Comic Sans MS"/>
                <a:cs typeface="Comic Sans MS"/>
                <a:sym typeface="Comic Sans MS"/>
              </a:rPr>
              <a:t>Meet </a:t>
            </a:r>
            <a:r>
              <a:rPr sz="3000" dirty="0">
                <a:latin typeface="Comic Sans MS" panose="030F0702030302020204" pitchFamily="66" charset="0"/>
                <a:ea typeface="Comic Sans MS"/>
                <a:cs typeface="Comic Sans MS"/>
                <a:sym typeface="Comic Sans MS"/>
              </a:rPr>
              <a:t>with your </a:t>
            </a:r>
            <a:r>
              <a:rPr sz="3000" dirty="0" smtClean="0">
                <a:latin typeface="Comic Sans MS" panose="030F0702030302020204" pitchFamily="66" charset="0"/>
                <a:ea typeface="Comic Sans MS"/>
                <a:cs typeface="Comic Sans MS"/>
                <a:sym typeface="Comic Sans MS"/>
              </a:rPr>
              <a:t>team</a:t>
            </a:r>
            <a:r>
              <a:rPr lang="en-CA" sz="3000" dirty="0" smtClean="0">
                <a:latin typeface="Comic Sans MS" panose="030F0702030302020204" pitchFamily="66" charset="0"/>
                <a:ea typeface="Comic Sans MS"/>
                <a:cs typeface="Comic Sans MS"/>
                <a:sym typeface="Comic Sans MS"/>
              </a:rPr>
              <a:t> and prayerfully develop </a:t>
            </a:r>
            <a:r>
              <a:rPr lang="en-US" sz="3000" dirty="0" smtClean="0">
                <a:latin typeface="Comic Sans MS" panose="030F0702030302020204" pitchFamily="66" charset="0"/>
                <a:ea typeface="Comic Sans MS"/>
                <a:cs typeface="Comic Sans MS"/>
                <a:sym typeface="Comic Sans MS"/>
              </a:rPr>
              <a:t>a </a:t>
            </a:r>
            <a:r>
              <a:rPr lang="en-US" sz="3000" dirty="0">
                <a:latin typeface="Comic Sans MS" panose="030F0702030302020204" pitchFamily="66" charset="0"/>
                <a:ea typeface="Comic Sans MS"/>
                <a:cs typeface="Comic Sans MS"/>
                <a:sym typeface="Comic Sans MS"/>
              </a:rPr>
              <a:t>plan that is in line with the church’s strategic </a:t>
            </a:r>
            <a:r>
              <a:rPr lang="en-US" sz="3000" dirty="0" smtClean="0">
                <a:latin typeface="Comic Sans MS" panose="030F0702030302020204" pitchFamily="66" charset="0"/>
                <a:ea typeface="Comic Sans MS"/>
                <a:cs typeface="Comic Sans MS"/>
                <a:sym typeface="Comic Sans MS"/>
              </a:rPr>
              <a:t>goals</a:t>
            </a:r>
          </a:p>
          <a:p>
            <a:pPr algn="l" defTabSz="841247">
              <a:lnSpc>
                <a:spcPct val="90000"/>
              </a:lnSpc>
              <a:buSzTx/>
              <a:buFont typeface="Wingdings" panose="05000000000000000000" pitchFamily="2" charset="2"/>
              <a:buChar char="§"/>
              <a:defRPr sz="1800"/>
            </a:pPr>
            <a:r>
              <a:rPr lang="en-CA" sz="3000" dirty="0" smtClean="0">
                <a:latin typeface="Comic Sans MS" panose="030F0702030302020204" pitchFamily="66" charset="0"/>
              </a:rPr>
              <a:t>Plan ministry that is contextual and relevant. Move </a:t>
            </a:r>
            <a:r>
              <a:rPr lang="en-CA" sz="3000" dirty="0">
                <a:latin typeface="Comic Sans MS" panose="030F0702030302020204" pitchFamily="66" charset="0"/>
              </a:rPr>
              <a:t>health beyond what is considered the 8 laws of health. </a:t>
            </a:r>
            <a:endParaRPr lang="en-CA" sz="3000" dirty="0" smtClean="0">
              <a:latin typeface="Comic Sans MS" panose="030F0702030302020204" pitchFamily="66" charset="0"/>
            </a:endParaRPr>
          </a:p>
          <a:p>
            <a:pPr algn="l" defTabSz="841247">
              <a:lnSpc>
                <a:spcPct val="90000"/>
              </a:lnSpc>
              <a:buSzTx/>
              <a:buFont typeface="Wingdings" panose="05000000000000000000" pitchFamily="2" charset="2"/>
              <a:buChar char="§"/>
              <a:defRPr sz="1800"/>
            </a:pPr>
            <a:r>
              <a:rPr lang="en-US" sz="3000" dirty="0" smtClean="0">
                <a:latin typeface="Comic Sans MS" panose="030F0702030302020204" pitchFamily="66" charset="0"/>
                <a:ea typeface="Comic Sans MS"/>
                <a:cs typeface="Comic Sans MS"/>
                <a:sym typeface="Comic Sans MS"/>
              </a:rPr>
              <a:t>Conduct surveys, and check with government and community agencies and service clubs to determine </a:t>
            </a:r>
            <a:r>
              <a:rPr lang="en-US" sz="3000" dirty="0">
                <a:latin typeface="Comic Sans MS" panose="030F0702030302020204" pitchFamily="66" charset="0"/>
                <a:ea typeface="Comic Sans MS"/>
                <a:cs typeface="Comic Sans MS"/>
                <a:sym typeface="Comic Sans MS"/>
              </a:rPr>
              <a:t>the health </a:t>
            </a:r>
            <a:r>
              <a:rPr lang="en-US" sz="3000" dirty="0" smtClean="0">
                <a:latin typeface="Comic Sans MS" panose="030F0702030302020204" pitchFamily="66" charset="0"/>
                <a:ea typeface="Comic Sans MS"/>
                <a:cs typeface="Comic Sans MS"/>
                <a:sym typeface="Comic Sans MS"/>
              </a:rPr>
              <a:t>deficits </a:t>
            </a:r>
            <a:r>
              <a:rPr lang="en-US" sz="3000" dirty="0">
                <a:latin typeface="Comic Sans MS" panose="030F0702030302020204" pitchFamily="66" charset="0"/>
                <a:ea typeface="Comic Sans MS"/>
                <a:cs typeface="Comic Sans MS"/>
                <a:sym typeface="Comic Sans MS"/>
              </a:rPr>
              <a:t>of </a:t>
            </a:r>
            <a:r>
              <a:rPr lang="en-US" sz="3000" dirty="0" smtClean="0">
                <a:latin typeface="Comic Sans MS" panose="030F0702030302020204" pitchFamily="66" charset="0"/>
                <a:ea typeface="Comic Sans MS"/>
                <a:cs typeface="Comic Sans MS"/>
                <a:sym typeface="Comic Sans MS"/>
              </a:rPr>
              <a:t>your </a:t>
            </a:r>
            <a:r>
              <a:rPr lang="en-US" sz="3000" dirty="0">
                <a:latin typeface="Comic Sans MS" panose="030F0702030302020204" pitchFamily="66" charset="0"/>
                <a:ea typeface="Comic Sans MS"/>
                <a:cs typeface="Comic Sans MS"/>
                <a:sym typeface="Comic Sans MS"/>
              </a:rPr>
              <a:t>church and </a:t>
            </a:r>
            <a:r>
              <a:rPr lang="en-US" sz="3000" dirty="0" smtClean="0">
                <a:latin typeface="Comic Sans MS" panose="030F0702030302020204" pitchFamily="66" charset="0"/>
                <a:ea typeface="Comic Sans MS"/>
                <a:cs typeface="Comic Sans MS"/>
                <a:sym typeface="Comic Sans MS"/>
              </a:rPr>
              <a:t>neighbouring community. </a:t>
            </a:r>
            <a:r>
              <a:rPr lang="en-US" sz="3000" dirty="0" smtClean="0">
                <a:latin typeface="Comic Sans MS" panose="030F0702030302020204" pitchFamily="66" charset="0"/>
              </a:rPr>
              <a:t>Collaborate </a:t>
            </a:r>
            <a:r>
              <a:rPr lang="en-US" sz="3000" dirty="0">
                <a:latin typeface="Comic Sans MS" panose="030F0702030302020204" pitchFamily="66" charset="0"/>
              </a:rPr>
              <a:t>with these entities to offer </a:t>
            </a:r>
            <a:r>
              <a:rPr lang="en-US" sz="3000" dirty="0" smtClean="0">
                <a:latin typeface="Comic Sans MS" panose="030F0702030302020204" pitchFamily="66" charset="0"/>
              </a:rPr>
              <a:t>initiatives </a:t>
            </a:r>
            <a:r>
              <a:rPr lang="en-US" sz="3000" dirty="0">
                <a:latin typeface="Comic Sans MS" panose="030F0702030302020204" pitchFamily="66" charset="0"/>
              </a:rPr>
              <a:t>that </a:t>
            </a:r>
            <a:r>
              <a:rPr lang="en-US" sz="3000" dirty="0" smtClean="0">
                <a:latin typeface="Comic Sans MS" panose="030F0702030302020204" pitchFamily="66" charset="0"/>
              </a:rPr>
              <a:t>matter</a:t>
            </a:r>
            <a:endParaRPr lang="en-US" sz="3000" dirty="0">
              <a:latin typeface="Comic Sans MS" panose="030F0702030302020204" pitchFamily="66" charset="0"/>
            </a:endParaRPr>
          </a:p>
          <a:p>
            <a:pPr lvl="0" algn="l">
              <a:buSzTx/>
              <a:buFont typeface="Wingdings" panose="05000000000000000000" pitchFamily="2" charset="2"/>
              <a:buChar char="§"/>
              <a:defRPr sz="1800"/>
            </a:pPr>
            <a:endParaRPr lang="en-US" sz="2800" dirty="0">
              <a:latin typeface="Comic Sans MS"/>
              <a:ea typeface="Comic Sans MS"/>
              <a:cs typeface="Comic Sans MS"/>
              <a:sym typeface="Comic Sans MS"/>
            </a:endParaRPr>
          </a:p>
          <a:p>
            <a:pPr lvl="0" algn="l" defTabSz="841247">
              <a:lnSpc>
                <a:spcPct val="90000"/>
              </a:lnSpc>
              <a:buSzTx/>
              <a:buFont typeface="Wingdings" panose="05000000000000000000" pitchFamily="2" charset="2"/>
              <a:buChar char="§"/>
              <a:defRPr sz="1800"/>
            </a:pPr>
            <a:endParaRPr sz="2944" dirty="0">
              <a:latin typeface="Comic Sans MS"/>
              <a:ea typeface="Comic Sans MS"/>
              <a:cs typeface="Comic Sans MS"/>
              <a:sym typeface="Comic Sans MS"/>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a:xfrm>
            <a:off x="457200" y="274638"/>
            <a:ext cx="8229600" cy="1143001"/>
          </a:xfrm>
          <a:prstGeom prst="rect">
            <a:avLst/>
          </a:prstGeom>
        </p:spPr>
        <p:txBody>
          <a:bodyPr>
            <a:noAutofit/>
          </a:bodyPr>
          <a:lstStyle/>
          <a:p>
            <a:pPr lvl="0" algn="l"/>
            <a:r>
              <a:rPr lang="en-CA" sz="3200" dirty="0">
                <a:latin typeface="Comic Sans MS" panose="030F0702030302020204" pitchFamily="66" charset="0"/>
              </a:rPr>
              <a:t>Role of the leader in Health Ministries</a:t>
            </a:r>
            <a:endParaRPr sz="3200" dirty="0"/>
          </a:p>
        </p:txBody>
      </p:sp>
      <p:sp>
        <p:nvSpPr>
          <p:cNvPr id="70" name="Shape 70"/>
          <p:cNvSpPr>
            <a:spLocks noGrp="1"/>
          </p:cNvSpPr>
          <p:nvPr>
            <p:ph type="body" idx="1"/>
          </p:nvPr>
        </p:nvSpPr>
        <p:spPr>
          <a:xfrm>
            <a:off x="457200" y="1600200"/>
            <a:ext cx="8229600" cy="4525963"/>
          </a:xfrm>
          <a:prstGeom prst="rect">
            <a:avLst/>
          </a:prstGeom>
        </p:spPr>
        <p:txBody>
          <a:bodyPr>
            <a:normAutofit/>
          </a:bodyPr>
          <a:lstStyle/>
          <a:p>
            <a:pPr marL="0" lvl="0" indent="0" algn="ctr">
              <a:buSzTx/>
              <a:buNone/>
              <a:defRPr sz="1800"/>
            </a:pPr>
            <a:endParaRPr sz="3200" b="1" dirty="0">
              <a:latin typeface="Aharoni"/>
              <a:ea typeface="Aharoni"/>
              <a:cs typeface="Aharoni"/>
              <a:sym typeface="Aharoni"/>
            </a:endParaRPr>
          </a:p>
          <a:p>
            <a:pPr lvl="0" algn="l">
              <a:buSzTx/>
              <a:buFont typeface="Wingdings" panose="05000000000000000000" pitchFamily="2" charset="2"/>
              <a:buChar char="§"/>
              <a:defRPr sz="1800"/>
            </a:pPr>
            <a:r>
              <a:rPr lang="en-CA" sz="2800" dirty="0" smtClean="0">
                <a:latin typeface="Comic Sans MS" panose="030F0702030302020204" pitchFamily="66" charset="0"/>
                <a:ea typeface="Comic Sans MS"/>
                <a:cs typeface="Comic Sans MS"/>
                <a:sym typeface="Comic Sans MS"/>
              </a:rPr>
              <a:t>Network </a:t>
            </a:r>
            <a:r>
              <a:rPr sz="2800" dirty="0" smtClean="0">
                <a:latin typeface="Comic Sans MS" panose="030F0702030302020204" pitchFamily="66" charset="0"/>
                <a:ea typeface="Comic Sans MS"/>
                <a:cs typeface="Comic Sans MS"/>
                <a:sym typeface="Comic Sans MS"/>
              </a:rPr>
              <a:t>inside </a:t>
            </a:r>
            <a:r>
              <a:rPr sz="2800" dirty="0">
                <a:latin typeface="Comic Sans MS" panose="030F0702030302020204" pitchFamily="66" charset="0"/>
                <a:ea typeface="Comic Sans MS"/>
                <a:cs typeface="Comic Sans MS"/>
                <a:sym typeface="Comic Sans MS"/>
              </a:rPr>
              <a:t>and </a:t>
            </a:r>
            <a:r>
              <a:rPr sz="2800" dirty="0" smtClean="0">
                <a:latin typeface="Comic Sans MS" panose="030F0702030302020204" pitchFamily="66" charset="0"/>
                <a:ea typeface="Comic Sans MS"/>
                <a:cs typeface="Comic Sans MS"/>
                <a:sym typeface="Comic Sans MS"/>
              </a:rPr>
              <a:t>outside</a:t>
            </a:r>
            <a:r>
              <a:rPr lang="en-CA" sz="2800" dirty="0" smtClean="0">
                <a:latin typeface="Comic Sans MS" panose="030F0702030302020204" pitchFamily="66" charset="0"/>
                <a:ea typeface="Comic Sans MS"/>
                <a:cs typeface="Comic Sans MS"/>
                <a:sym typeface="Comic Sans MS"/>
              </a:rPr>
              <a:t> your church community</a:t>
            </a:r>
          </a:p>
          <a:p>
            <a:pPr algn="l">
              <a:buSzTx/>
              <a:buFont typeface="Wingdings" panose="05000000000000000000" pitchFamily="2" charset="2"/>
              <a:buChar char="§"/>
              <a:defRPr sz="1800"/>
            </a:pPr>
            <a:r>
              <a:rPr lang="en-US" sz="2800" dirty="0">
                <a:latin typeface="Comic Sans MS" panose="030F0702030302020204" pitchFamily="66" charset="0"/>
              </a:rPr>
              <a:t>Establish a presence at community celebrations</a:t>
            </a:r>
          </a:p>
          <a:p>
            <a:r>
              <a:rPr lang="en-CA" sz="2800" dirty="0">
                <a:latin typeface="Comic Sans MS" panose="030F0702030302020204" pitchFamily="66" charset="0"/>
              </a:rPr>
              <a:t>Offer health initiatives as a public service to the neighbourhood</a:t>
            </a:r>
          </a:p>
          <a:p>
            <a:pPr lvl="0"/>
            <a:endParaRPr lang="en-CA" dirty="0">
              <a:latin typeface="Gill Sans MT" panose="020B0502020104020203" pitchFamily="34" charset="0"/>
            </a:endParaRPr>
          </a:p>
          <a:p>
            <a:pPr marL="0" indent="0">
              <a:buNone/>
            </a:pPr>
            <a:endParaRPr lang="en-CA" sz="2800" dirty="0">
              <a:latin typeface="Comic Sans MS" panose="030F0702030302020204" pitchFamily="66" charset="0"/>
              <a:ea typeface="Comic Sans MS"/>
              <a:cs typeface="Comic Sans MS"/>
              <a:sym typeface="Comic Sans MS"/>
            </a:endParaRPr>
          </a:p>
          <a:p>
            <a:pPr marL="300037" lvl="0" indent="-300037">
              <a:spcBef>
                <a:spcPts val="600"/>
              </a:spcBef>
              <a:defRPr sz="1800"/>
            </a:pPr>
            <a:endParaRPr sz="2800" dirty="0">
              <a:latin typeface="Comic Sans MS"/>
              <a:ea typeface="Comic Sans MS"/>
              <a:cs typeface="Comic Sans MS"/>
              <a:sym typeface="Comic Sans MS"/>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ustom 1">
      <a:majorFont>
        <a:latin typeface="Gill Sans MT"/>
        <a:ea typeface=""/>
        <a:cs typeface=""/>
      </a:majorFont>
      <a:minorFont>
        <a:latin typeface="Gill Sans MT"/>
        <a:ea typeface=""/>
        <a:cs typefac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54715</TotalTime>
  <Words>1324</Words>
  <Application>Microsoft Office PowerPoint</Application>
  <PresentationFormat>On-screen Show (4:3)</PresentationFormat>
  <Paragraphs>97</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Aharoni</vt:lpstr>
      <vt:lpstr>Arial</vt:lpstr>
      <vt:lpstr>Calibri</vt:lpstr>
      <vt:lpstr>Comic Sans MS</vt:lpstr>
      <vt:lpstr>Copperplate Gothic Bold</vt:lpstr>
      <vt:lpstr>Gill Sans MT</vt:lpstr>
      <vt:lpstr>Helvetica Neue</vt:lpstr>
      <vt:lpstr>Wingdings</vt:lpstr>
      <vt:lpstr>Default</vt:lpstr>
      <vt:lpstr>Information for leaders in health ministries, Ontario conference of Seventh-day Adventists</vt:lpstr>
      <vt:lpstr>Mission  Health Ministries, North American Division (HM, NAD*) https://nadhealth.org</vt:lpstr>
      <vt:lpstr>Values – HM, NAD https://nadhealth.org </vt:lpstr>
      <vt:lpstr>Values – HM, NAD https://nadhealth.org</vt:lpstr>
      <vt:lpstr>Values – HM, NAD https://nadhealth.org</vt:lpstr>
      <vt:lpstr>Values – HM, NAD https://nadhealth.org</vt:lpstr>
      <vt:lpstr>Health Ministries – Ontario Conference of Seventh-day Adventists</vt:lpstr>
      <vt:lpstr>Role of the leader in Health Ministries</vt:lpstr>
      <vt:lpstr>Role of the leader in Health Ministries</vt:lpstr>
      <vt:lpstr>Role of the leader in Health Ministries</vt:lpstr>
      <vt:lpstr>Role of the leader in Health Ministries</vt:lpstr>
      <vt:lpstr>Role of the leader in Health Ministries</vt:lpstr>
      <vt:lpstr>Role of the leader in Health Ministries</vt:lpstr>
      <vt:lpstr>Role of the leader in Health Ministries</vt:lpstr>
      <vt:lpstr>Role of the leader in Health Ministries</vt:lpstr>
      <vt:lpstr>Role of the leader in Health Ministries</vt:lpstr>
      <vt:lpstr>Role of the leader in Health Ministries</vt:lpstr>
      <vt:lpstr>Role of the leader in Health Ministries</vt:lpstr>
      <vt:lpstr>Role of the leader in Health Ministries</vt:lpstr>
      <vt:lpstr>Practices to avoid in Health Ministries</vt:lpstr>
      <vt:lpstr>Practices to avoid in Health Ministries</vt:lpstr>
      <vt:lpstr>Practices to avoid in  Health Ministries</vt:lpstr>
      <vt:lpstr>Resources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For Leaders In Health Ministries</dc:title>
  <dc:creator>Maria McClean</dc:creator>
  <cp:lastModifiedBy>McClean, Maria</cp:lastModifiedBy>
  <cp:revision>167</cp:revision>
  <dcterms:modified xsi:type="dcterms:W3CDTF">2023-03-12T02:19:12Z</dcterms:modified>
</cp:coreProperties>
</file>